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0" r:id="rId2"/>
    <p:sldId id="307" r:id="rId3"/>
    <p:sldId id="323" r:id="rId4"/>
    <p:sldId id="280" r:id="rId5"/>
    <p:sldId id="259" r:id="rId6"/>
    <p:sldId id="271" r:id="rId7"/>
    <p:sldId id="306" r:id="rId8"/>
    <p:sldId id="270" r:id="rId9"/>
    <p:sldId id="265" r:id="rId10"/>
    <p:sldId id="317" r:id="rId11"/>
    <p:sldId id="308" r:id="rId12"/>
    <p:sldId id="309" r:id="rId13"/>
    <p:sldId id="310" r:id="rId14"/>
    <p:sldId id="269" r:id="rId15"/>
    <p:sldId id="319" r:id="rId16"/>
    <p:sldId id="312" r:id="rId17"/>
    <p:sldId id="260" r:id="rId18"/>
    <p:sldId id="325" r:id="rId19"/>
    <p:sldId id="276" r:id="rId20"/>
    <p:sldId id="264" r:id="rId21"/>
    <p:sldId id="327" r:id="rId22"/>
    <p:sldId id="326" r:id="rId23"/>
    <p:sldId id="328" r:id="rId24"/>
    <p:sldId id="329" r:id="rId25"/>
    <p:sldId id="279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603" y="-8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2B280-61AF-4F1D-A816-B67E49A8B4D9}" type="datetimeFigureOut">
              <a:rPr lang="es-ES" smtClean="0"/>
              <a:pPr/>
              <a:t>27/01/2020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3F8FB-B372-4D38-BCF5-972C4275D08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23224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A080-6292-4564-B7B4-F59D948F9ABC}" type="datetimeFigureOut">
              <a:rPr lang="es-ES" smtClean="0"/>
              <a:pPr/>
              <a:t>27/01/2020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8784-42C6-426F-91D5-0CB2846C00C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688921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A080-6292-4564-B7B4-F59D948F9ABC}" type="datetimeFigureOut">
              <a:rPr lang="es-ES" smtClean="0"/>
              <a:pPr/>
              <a:t>27/01/2020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8784-42C6-426F-91D5-0CB2846C00C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195729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A080-6292-4564-B7B4-F59D948F9ABC}" type="datetimeFigureOut">
              <a:rPr lang="es-ES" smtClean="0"/>
              <a:pPr/>
              <a:t>27/01/2020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8784-42C6-426F-91D5-0CB2846C00C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97128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A080-6292-4564-B7B4-F59D948F9ABC}" type="datetimeFigureOut">
              <a:rPr lang="es-ES" smtClean="0"/>
              <a:pPr/>
              <a:t>27/01/2020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8784-42C6-426F-91D5-0CB2846C00C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36110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A080-6292-4564-B7B4-F59D948F9ABC}" type="datetimeFigureOut">
              <a:rPr lang="es-ES" smtClean="0"/>
              <a:pPr/>
              <a:t>27/01/2020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8784-42C6-426F-91D5-0CB2846C00C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268541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A080-6292-4564-B7B4-F59D948F9ABC}" type="datetimeFigureOut">
              <a:rPr lang="es-ES" smtClean="0"/>
              <a:pPr/>
              <a:t>27/01/2020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8784-42C6-426F-91D5-0CB2846C00C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79628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A080-6292-4564-B7B4-F59D948F9ABC}" type="datetimeFigureOut">
              <a:rPr lang="es-ES" smtClean="0"/>
              <a:pPr/>
              <a:t>27/01/2020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8784-42C6-426F-91D5-0CB2846C00C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0911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A080-6292-4564-B7B4-F59D948F9ABC}" type="datetimeFigureOut">
              <a:rPr lang="es-ES" smtClean="0"/>
              <a:pPr/>
              <a:t>27/01/2020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8784-42C6-426F-91D5-0CB2846C00C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73335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A080-6292-4564-B7B4-F59D948F9ABC}" type="datetimeFigureOut">
              <a:rPr lang="es-ES" smtClean="0"/>
              <a:pPr/>
              <a:t>27/01/2020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8784-42C6-426F-91D5-0CB2846C00C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902177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A080-6292-4564-B7B4-F59D948F9ABC}" type="datetimeFigureOut">
              <a:rPr lang="es-ES" smtClean="0"/>
              <a:pPr/>
              <a:t>27/01/2020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8784-42C6-426F-91D5-0CB2846C00C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9745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A080-6292-4564-B7B4-F59D948F9ABC}" type="datetimeFigureOut">
              <a:rPr lang="es-ES" smtClean="0"/>
              <a:pPr/>
              <a:t>27/01/2020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8784-42C6-426F-91D5-0CB2846C00C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609454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6A080-6292-4564-B7B4-F59D948F9ABC}" type="datetimeFigureOut">
              <a:rPr lang="es-ES" smtClean="0"/>
              <a:pPr/>
              <a:t>27/01/2020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18784-42C6-426F-91D5-0CB2846C00C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17261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cYmYuwLeLI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hyperlink" Target="http://spanish.xinhuanet.com/photo/2018-08/09/c_137378159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youtu.be/EG2FTU93yI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Pensamiento dualista cartesiano.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412776"/>
            <a:ext cx="4824536" cy="5184576"/>
          </a:xfrm>
        </p:spPr>
        <p:txBody>
          <a:bodyPr>
            <a:normAutofit fontScale="62500" lnSpcReduction="20000"/>
          </a:bodyPr>
          <a:lstStyle/>
          <a:p>
            <a:r>
              <a:rPr lang="es-ES" dirty="0" smtClean="0"/>
              <a:t>Pensar dualista: a favor/ en contra</a:t>
            </a:r>
            <a:r>
              <a:rPr lang="es-ES" dirty="0"/>
              <a:t>,</a:t>
            </a:r>
            <a:r>
              <a:rPr lang="es-ES" dirty="0" smtClean="0"/>
              <a:t> conflictivo… </a:t>
            </a:r>
          </a:p>
          <a:p>
            <a:r>
              <a:rPr lang="es-ES" dirty="0" smtClean="0"/>
              <a:t>Una filosofía analítica, opuesta a la filosofía de la vida, se cree la única epistemología válida: filosofía dogmática, ciencia reduccionista.</a:t>
            </a:r>
          </a:p>
          <a:p>
            <a:r>
              <a:rPr lang="es-ES" dirty="0" smtClean="0"/>
              <a:t>La “evidencia científica”, la “jerarquía de la precisión” (propio de un mundo mecanicistas), padece un agudo “provincialismo”… partir del a priori espacio euclidiano y negar el papel del observador.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sz="3400" dirty="0" smtClean="0"/>
              <a:t>Fusión de racionalismo del siglo XVII, la biología molecular del siglo XIX con algoritmo, </a:t>
            </a:r>
            <a:r>
              <a:rPr lang="es-ES" sz="3400" dirty="0" err="1" smtClean="0"/>
              <a:t>big</a:t>
            </a:r>
            <a:r>
              <a:rPr lang="es-ES" sz="3400" dirty="0" smtClean="0"/>
              <a:t> data del siglo XXI conduce a una abandono de la modernidad con “giro naturalista”.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305" y="1238900"/>
            <a:ext cx="3899925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20650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260648"/>
            <a:ext cx="5371636" cy="659735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ES" sz="4200" dirty="0" smtClean="0"/>
              <a:t>Geoingeniería frente el cambio climático.</a:t>
            </a:r>
          </a:p>
          <a:p>
            <a:pPr marL="0" indent="0">
              <a:buNone/>
            </a:pPr>
            <a:endParaRPr lang="es-ES" sz="1500" dirty="0" smtClean="0"/>
          </a:p>
          <a:p>
            <a:pPr marL="0" indent="0">
              <a:buNone/>
            </a:pPr>
            <a:r>
              <a:rPr lang="es-ES" sz="2600" b="1" dirty="0" smtClean="0"/>
              <a:t>La </a:t>
            </a:r>
            <a:r>
              <a:rPr lang="es-ES" sz="2600" b="1" dirty="0"/>
              <a:t>geoingeniería </a:t>
            </a:r>
            <a:r>
              <a:rPr lang="es-ES" sz="2600" dirty="0"/>
              <a:t>se ha mantenido en segundo plano en las negociaciones sobre el cambio climático en Naciones Unidas por al menos 12 años</a:t>
            </a:r>
            <a:r>
              <a:rPr lang="es-ES" sz="2600" dirty="0" smtClean="0"/>
              <a:t>, pero </a:t>
            </a:r>
            <a:r>
              <a:rPr lang="es-ES" sz="2600" dirty="0"/>
              <a:t>se convirtió un tema explícito de interés central a partir del Acuerdo de París de </a:t>
            </a:r>
            <a:r>
              <a:rPr lang="es-ES" sz="2600" dirty="0" smtClean="0"/>
              <a:t>2015.</a:t>
            </a:r>
          </a:p>
          <a:p>
            <a:pPr marL="0" indent="0">
              <a:buNone/>
            </a:pPr>
            <a:endParaRPr lang="es-ES" sz="1500" dirty="0"/>
          </a:p>
          <a:p>
            <a:pPr marL="0" indent="0">
              <a:buNone/>
            </a:pPr>
            <a:r>
              <a:rPr lang="es-ES" sz="2600" dirty="0" smtClean="0"/>
              <a:t>Leonardo </a:t>
            </a:r>
            <a:r>
              <a:rPr lang="es-ES" sz="2600" dirty="0"/>
              <a:t>da Vinci unió </a:t>
            </a:r>
            <a:r>
              <a:rPr lang="es-ES" sz="2600" dirty="0" smtClean="0"/>
              <a:t>fuerzas con </a:t>
            </a:r>
            <a:r>
              <a:rPr lang="es-ES" sz="2600" dirty="0"/>
              <a:t>Nicolás Maquiavelo a inicios del siglo </a:t>
            </a:r>
            <a:r>
              <a:rPr lang="es-ES" sz="2600" dirty="0" smtClean="0"/>
              <a:t>XIV </a:t>
            </a:r>
            <a:r>
              <a:rPr lang="es-ES" sz="2600" dirty="0"/>
              <a:t>para desviar el río </a:t>
            </a:r>
            <a:r>
              <a:rPr lang="es-ES" sz="2600" dirty="0" err="1"/>
              <a:t>Arno</a:t>
            </a:r>
            <a:r>
              <a:rPr lang="es-ES" sz="2600" dirty="0" smtClean="0"/>
              <a:t>, esperando </a:t>
            </a:r>
            <a:r>
              <a:rPr lang="es-ES" sz="2600" dirty="0"/>
              <a:t>matar de hambre a la ciudad rival Pisa y otorgar a </a:t>
            </a:r>
            <a:r>
              <a:rPr lang="es-ES" sz="2600" dirty="0" smtClean="0"/>
              <a:t>Florencia una </a:t>
            </a:r>
            <a:r>
              <a:rPr lang="es-ES" sz="2600" dirty="0"/>
              <a:t>vía navegable hacia el </a:t>
            </a:r>
            <a:r>
              <a:rPr lang="es-ES" sz="2600" dirty="0" smtClean="0"/>
              <a:t>Mediterráneo.</a:t>
            </a:r>
          </a:p>
          <a:p>
            <a:pPr marL="0" indent="0">
              <a:buNone/>
            </a:pPr>
            <a:endParaRPr lang="es-ES" sz="1500" dirty="0" smtClean="0"/>
          </a:p>
          <a:p>
            <a:pPr marL="0" indent="0">
              <a:buNone/>
            </a:pPr>
            <a:r>
              <a:rPr lang="es-ES" sz="2600" dirty="0" smtClean="0"/>
              <a:t>Llamado </a:t>
            </a:r>
            <a:r>
              <a:rPr lang="es-ES" sz="2600" dirty="0"/>
              <a:t>“</a:t>
            </a:r>
            <a:r>
              <a:rPr lang="es-ES" sz="2600" dirty="0" err="1"/>
              <a:t>Geoclique</a:t>
            </a:r>
            <a:r>
              <a:rPr lang="es-ES" sz="2600" dirty="0"/>
              <a:t>” </a:t>
            </a:r>
            <a:r>
              <a:rPr lang="es-ES" sz="2600" dirty="0" smtClean="0"/>
              <a:t>por </a:t>
            </a:r>
            <a:r>
              <a:rPr lang="es-ES" sz="2600" dirty="0"/>
              <a:t>el periodista científico Eli </a:t>
            </a:r>
            <a:r>
              <a:rPr lang="es-ES" sz="2600" dirty="0" err="1" smtClean="0"/>
              <a:t>Kintisch</a:t>
            </a:r>
            <a:r>
              <a:rPr lang="es-ES" sz="2600" dirty="0" smtClean="0"/>
              <a:t>, </a:t>
            </a:r>
            <a:r>
              <a:rPr lang="es-ES" sz="2600" dirty="0"/>
              <a:t>este </a:t>
            </a:r>
            <a:r>
              <a:rPr lang="es-ES" sz="2600" dirty="0" smtClean="0"/>
              <a:t>pequeño grupo </a:t>
            </a:r>
            <a:r>
              <a:rPr lang="es-ES" sz="2600" dirty="0"/>
              <a:t>insiste en que el cambio climático es tan amenazante que lo mínimamente razonable es desarrollar un “Plan B” porque los </a:t>
            </a:r>
            <a:r>
              <a:rPr lang="es-ES" sz="2600" dirty="0" smtClean="0"/>
              <a:t>gobiernos están </a:t>
            </a:r>
            <a:r>
              <a:rPr lang="es-ES" sz="2600" dirty="0"/>
              <a:t>fracasando en reducir las emisiones de gases de efecto </a:t>
            </a:r>
            <a:r>
              <a:rPr lang="es-ES" sz="2600" dirty="0" smtClean="0"/>
              <a:t>invernadero.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77072"/>
            <a:ext cx="3131839" cy="220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0"/>
            <a:ext cx="3131840" cy="405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08314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En la parte esta el todo.</a:t>
            </a:r>
            <a:br>
              <a:rPr lang="es-ES" dirty="0" smtClean="0"/>
            </a:br>
            <a:r>
              <a:rPr lang="es-ES" sz="3200" dirty="0" smtClean="0"/>
              <a:t>De la mecánica clásica a la cuántica.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484784"/>
            <a:ext cx="3600400" cy="51845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dirty="0" smtClean="0"/>
              <a:t>La embriogénesis muestra que en una parte está contenido el todo: un organismo sin una parte surge el todo.  Es una capacidad de organismo inferiores.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La </a:t>
            </a:r>
            <a:r>
              <a:rPr lang="es-ES" dirty="0" err="1" smtClean="0"/>
              <a:t>autoregulación</a:t>
            </a:r>
            <a:r>
              <a:rPr lang="es-ES" dirty="0" smtClean="0"/>
              <a:t> (</a:t>
            </a:r>
            <a:r>
              <a:rPr lang="es-ES" dirty="0" err="1" smtClean="0"/>
              <a:t>Driesch</a:t>
            </a:r>
            <a:r>
              <a:rPr lang="es-ES" dirty="0" smtClean="0"/>
              <a:t>), </a:t>
            </a:r>
            <a:r>
              <a:rPr lang="es-ES" dirty="0" err="1" smtClean="0"/>
              <a:t>autopoiesis</a:t>
            </a:r>
            <a:r>
              <a:rPr lang="es-ES" dirty="0" smtClean="0"/>
              <a:t> (con base en la </a:t>
            </a:r>
            <a:r>
              <a:rPr lang="es-ES" dirty="0" err="1" smtClean="0"/>
              <a:t>cibernértica</a:t>
            </a:r>
            <a:r>
              <a:rPr lang="es-ES" dirty="0" smtClean="0"/>
              <a:t>, en Varela y Maturana); está en </a:t>
            </a:r>
            <a:r>
              <a:rPr lang="es-ES" dirty="0" err="1" smtClean="0"/>
              <a:t>LasMeditaciones</a:t>
            </a:r>
            <a:r>
              <a:rPr lang="es-ES" dirty="0" smtClean="0"/>
              <a:t> </a:t>
            </a:r>
            <a:r>
              <a:rPr lang="es-ES" dirty="0" err="1" smtClean="0"/>
              <a:t>Karmicas</a:t>
            </a:r>
            <a:r>
              <a:rPr lang="es-ES" dirty="0" smtClean="0"/>
              <a:t> de R. Steiner 1910.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811" y="1628800"/>
            <a:ext cx="511256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21507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2506290"/>
          </a:xfrm>
        </p:spPr>
        <p:txBody>
          <a:bodyPr>
            <a:noAutofit/>
          </a:bodyPr>
          <a:lstStyle/>
          <a:p>
            <a:r>
              <a:rPr lang="es-ES" sz="2800" dirty="0" smtClean="0"/>
              <a:t>La economía y ciencias sociales se basan en modelos abstractos, matemáticos divididos en disciplinas.</a:t>
            </a:r>
            <a:br>
              <a:rPr lang="es-ES" sz="2800" dirty="0" smtClean="0"/>
            </a:br>
            <a:r>
              <a:rPr lang="es-ES" sz="2800" dirty="0" smtClean="0"/>
              <a:t>Los economistas neoclásicos del </a:t>
            </a:r>
            <a:r>
              <a:rPr lang="es-ES" sz="2800" dirty="0"/>
              <a:t>S</a:t>
            </a:r>
            <a:r>
              <a:rPr lang="es-ES" sz="2800" dirty="0" smtClean="0"/>
              <a:t>.XIX creyeron encontrar </a:t>
            </a:r>
            <a:r>
              <a:rPr lang="es-ES" sz="2800" dirty="0"/>
              <a:t>l</a:t>
            </a:r>
            <a:r>
              <a:rPr lang="es-ES" sz="2800" dirty="0" smtClean="0"/>
              <a:t>a precisión en la ley de oferta y demanda; inspirada en la ley física de equilibrio de fuerzas.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3294811"/>
            <a:ext cx="4320480" cy="33843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sz="2400" dirty="0" smtClean="0"/>
              <a:t>La economía y sociología se basan en modelo tomados prestados de la física que esta ha abandonado.</a:t>
            </a:r>
          </a:p>
          <a:p>
            <a:pPr marL="0" indent="0">
              <a:buNone/>
            </a:pPr>
            <a:r>
              <a:rPr lang="es-ES" sz="2400" dirty="0" smtClean="0"/>
              <a:t> </a:t>
            </a:r>
          </a:p>
          <a:p>
            <a:pPr marL="0" indent="0">
              <a:buNone/>
            </a:pPr>
            <a:r>
              <a:rPr lang="es-ES" sz="2400" dirty="0" smtClean="0"/>
              <a:t>Ventaja comparativa de David Ricardo: Hacer más de los mismo, para bajar costes, maximizar, una gana el resto pierde. 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 smtClean="0"/>
              <a:t>La escasez necesaria para mercados eficientes.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952" y="3140968"/>
            <a:ext cx="4326048" cy="369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1539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199" y="116632"/>
            <a:ext cx="5122912" cy="922114"/>
          </a:xfrm>
        </p:spPr>
        <p:txBody>
          <a:bodyPr/>
          <a:lstStyle/>
          <a:p>
            <a:r>
              <a:rPr lang="es-ES" dirty="0" smtClean="0"/>
              <a:t>C.G. </a:t>
            </a:r>
            <a:r>
              <a:rPr lang="es-ES" dirty="0"/>
              <a:t>J</a:t>
            </a:r>
            <a:r>
              <a:rPr lang="es-ES" dirty="0" smtClean="0"/>
              <a:t>ung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4080" y="1059891"/>
            <a:ext cx="5292080" cy="56166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dirty="0" smtClean="0"/>
              <a:t>“Nuestro filósofo ha estado avisado eludir todas las complicaciones con la simple </a:t>
            </a:r>
            <a:r>
              <a:rPr lang="es-ES" b="1" dirty="0" smtClean="0"/>
              <a:t>negación de lo inconsciente</a:t>
            </a:r>
            <a:r>
              <a:rPr lang="es-ES" dirty="0" smtClean="0"/>
              <a:t>... Algo sucedió en la física… ondulación de la luz… </a:t>
            </a:r>
            <a:r>
              <a:rPr lang="es-ES" b="1" dirty="0" smtClean="0"/>
              <a:t>hay fenómenos que solo se pueden explicar por </a:t>
            </a:r>
            <a:r>
              <a:rPr lang="es-ES" b="1" dirty="0" err="1" smtClean="0"/>
              <a:t>córpulos</a:t>
            </a:r>
            <a:r>
              <a:rPr lang="es-ES" b="1" dirty="0" smtClean="0"/>
              <a:t> luminoso</a:t>
            </a:r>
            <a:r>
              <a:rPr lang="es-ES" dirty="0" smtClean="0"/>
              <a:t>… La física (cuántica) demostró al psicólogo que puede moverse en una aparente </a:t>
            </a:r>
            <a:r>
              <a:rPr lang="es-ES" i="1" dirty="0" err="1" smtClean="0"/>
              <a:t>contradiction</a:t>
            </a:r>
            <a:r>
              <a:rPr lang="es-ES" i="1" dirty="0" smtClean="0"/>
              <a:t> </a:t>
            </a:r>
            <a:r>
              <a:rPr lang="es-ES" i="1" dirty="0" err="1" smtClean="0"/>
              <a:t>adiecto</a:t>
            </a:r>
            <a:r>
              <a:rPr lang="es-ES" dirty="0" smtClean="0"/>
              <a:t>… el </a:t>
            </a:r>
            <a:r>
              <a:rPr lang="es-ES" b="1" dirty="0" smtClean="0"/>
              <a:t>psicólogo no tuvo al sensación de no caer en fantasías, fuerza de espíritu científic</a:t>
            </a:r>
            <a:r>
              <a:rPr lang="es-ES" dirty="0" smtClean="0"/>
              <a:t>o”.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0"/>
            <a:ext cx="3720145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65512"/>
            <a:ext cx="3712951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91604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788024" y="4312425"/>
            <a:ext cx="43845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Para </a:t>
            </a:r>
            <a:r>
              <a:rPr lang="es-ES" b="1" dirty="0" err="1"/>
              <a:t>Yuval</a:t>
            </a:r>
            <a:r>
              <a:rPr lang="es-ES" b="1" dirty="0"/>
              <a:t> Noah </a:t>
            </a:r>
            <a:r>
              <a:rPr lang="es-ES" b="1" dirty="0" err="1"/>
              <a:t>Harari</a:t>
            </a:r>
            <a:r>
              <a:rPr lang="es-ES" b="1" dirty="0"/>
              <a:t> </a:t>
            </a:r>
            <a:r>
              <a:rPr lang="es-ES" dirty="0"/>
              <a:t>la religión </a:t>
            </a:r>
            <a:r>
              <a:rPr lang="es-ES" dirty="0" smtClean="0"/>
              <a:t>está cimienta </a:t>
            </a:r>
            <a:r>
              <a:rPr lang="es-ES" dirty="0"/>
              <a:t>el mundo </a:t>
            </a:r>
            <a:r>
              <a:rPr lang="es-ES" dirty="0" smtClean="0"/>
              <a:t>terrenal</a:t>
            </a:r>
            <a:r>
              <a:rPr lang="es-ES" dirty="0"/>
              <a:t>; </a:t>
            </a:r>
            <a:r>
              <a:rPr lang="es-ES" dirty="0" smtClean="0"/>
              <a:t>en cambio, la  espiritualidad nos </a:t>
            </a:r>
            <a:r>
              <a:rPr lang="es-ES" dirty="0"/>
              <a:t>permite </a:t>
            </a:r>
            <a:r>
              <a:rPr lang="es-ES" dirty="0" smtClean="0"/>
              <a:t>escaparnos </a:t>
            </a:r>
            <a:r>
              <a:rPr lang="es-ES" dirty="0"/>
              <a:t>de él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 smtClean="0"/>
              <a:t>Ese </a:t>
            </a:r>
            <a:r>
              <a:rPr lang="es-ES" dirty="0"/>
              <a:t>viaje al mundo interior </a:t>
            </a:r>
            <a:r>
              <a:rPr lang="es-ES" dirty="0" smtClean="0"/>
              <a:t>nos ayuda escuchar el mundo exterior.  La espiritualidad necesita la ciencia (el reino del mundo exterior).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47297" y="4035427"/>
            <a:ext cx="44526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El vacío psíquico es una fuerza motriz de deseo de crecimiento material que vacía el mundo exterior. </a:t>
            </a:r>
          </a:p>
          <a:p>
            <a:endParaRPr lang="es-ES" dirty="0" smtClean="0"/>
          </a:p>
          <a:p>
            <a:r>
              <a:rPr lang="es-ES" b="1" dirty="0" smtClean="0"/>
              <a:t>Dana </a:t>
            </a:r>
            <a:r>
              <a:rPr lang="es-ES" b="1" dirty="0" err="1" smtClean="0"/>
              <a:t>Meadows</a:t>
            </a:r>
            <a:r>
              <a:rPr lang="es-ES" b="1" dirty="0" smtClean="0"/>
              <a:t> </a:t>
            </a:r>
            <a:r>
              <a:rPr lang="es-ES" dirty="0" smtClean="0"/>
              <a:t>nos enseña que “las personas no necesitan coches enormes,  necesitan respeto. No necesitan armarios abarrotados, necesitan sentirse atractivas… Necesitan </a:t>
            </a:r>
            <a:r>
              <a:rPr lang="es-ES" dirty="0" err="1" smtClean="0"/>
              <a:t>reconocimineto</a:t>
            </a:r>
            <a:r>
              <a:rPr lang="es-ES" dirty="0" smtClean="0"/>
              <a:t>, amor,  alegría”. 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788352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14153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2520280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rgbClr val="FF0000"/>
                </a:solidFill>
              </a:rPr>
              <a:t>¿Contra el progreso tecnológico</a:t>
            </a:r>
            <a:r>
              <a:rPr lang="es-ES" sz="3200" b="1" dirty="0" smtClean="0">
                <a:solidFill>
                  <a:srgbClr val="FF0000"/>
                </a:solidFill>
              </a:rPr>
              <a:t>?</a:t>
            </a:r>
            <a:br>
              <a:rPr lang="es-ES" sz="3200" b="1" dirty="0" smtClean="0">
                <a:solidFill>
                  <a:srgbClr val="FF0000"/>
                </a:solidFill>
              </a:rPr>
            </a:br>
            <a:r>
              <a:rPr lang="es-ES" sz="2700" dirty="0" smtClean="0"/>
              <a:t> Recaída en paradigmas  pre-modernos, “</a:t>
            </a:r>
            <a:r>
              <a:rPr lang="es-ES" sz="2700" dirty="0"/>
              <a:t>giro naturalista</a:t>
            </a:r>
            <a:r>
              <a:rPr lang="es-ES" sz="2700" dirty="0" smtClean="0"/>
              <a:t>”,  </a:t>
            </a:r>
            <a:r>
              <a:rPr lang="es-ES" sz="2700" dirty="0"/>
              <a:t>“borrachera racionalista</a:t>
            </a:r>
            <a:r>
              <a:rPr lang="es-ES" sz="2700" dirty="0" smtClean="0"/>
              <a:t>”,  confundir “</a:t>
            </a:r>
            <a:r>
              <a:rPr lang="es-ES" sz="2700" dirty="0"/>
              <a:t>evidencia</a:t>
            </a:r>
            <a:r>
              <a:rPr lang="es-ES" sz="2700" dirty="0" smtClean="0"/>
              <a:t>” con verdad,  filosofía dogmática y ciencia reduccionista. </a:t>
            </a:r>
            <a:br>
              <a:rPr lang="es-ES" sz="2700" dirty="0" smtClean="0"/>
            </a:br>
            <a:endParaRPr lang="es-ES" sz="27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569" y="3573016"/>
            <a:ext cx="2088232" cy="31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44" y="3573016"/>
            <a:ext cx="2088232" cy="320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74" y="3687476"/>
            <a:ext cx="2243501" cy="299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138" y="3573016"/>
            <a:ext cx="2115019" cy="31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54951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rmAutofit/>
          </a:bodyPr>
          <a:lstStyle/>
          <a:p>
            <a:r>
              <a:rPr lang="es-ES" sz="3600" dirty="0" smtClean="0"/>
              <a:t>Biología molecular contra genes recesivos.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/>
              <a:t>Agro-industria con sus monocultivos estratégicos, estandarizados, idénticos… busca un paradigma biológico de la homogeneidad.</a:t>
            </a:r>
          </a:p>
          <a:p>
            <a:r>
              <a:rPr lang="es-ES" dirty="0" smtClean="0"/>
              <a:t>Le desagrada la “biología evolutiva”,  los “genes recesivos”, las visiones heterogéneas… aunque permita mejorar nutrientes, adaptarse al cambio climático.</a:t>
            </a:r>
          </a:p>
          <a:p>
            <a:r>
              <a:rPr lang="es-ES" dirty="0" smtClean="0"/>
              <a:t>Prefieren seguir con sus semillas modificadas genéticamente con CRISPR</a:t>
            </a:r>
            <a:r>
              <a:rPr lang="es-ES" dirty="0"/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12775"/>
            <a:ext cx="3429372" cy="202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33056"/>
            <a:ext cx="3213348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8422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679" y="3140968"/>
            <a:ext cx="5798626" cy="361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23528" y="620688"/>
            <a:ext cx="835292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chemeClr val="accent2"/>
                </a:solidFill>
              </a:rPr>
              <a:t>El falso el dilema entre cultivar o conservar. </a:t>
            </a:r>
          </a:p>
          <a:p>
            <a:r>
              <a:rPr lang="es-ES" sz="2000" dirty="0" smtClean="0"/>
              <a:t>No supera en antropocentrismo cayendo en una antipatía con la humanidad. </a:t>
            </a:r>
          </a:p>
          <a:p>
            <a:r>
              <a:rPr lang="es-ES" sz="2000" dirty="0" smtClean="0"/>
              <a:t>¿Cómo superar la “mala fama” del hombre?</a:t>
            </a:r>
          </a:p>
          <a:p>
            <a:r>
              <a:rPr lang="es-ES" sz="2000" dirty="0" smtClean="0"/>
              <a:t>¡Es posible agricultura regenerativa! </a:t>
            </a:r>
            <a:r>
              <a:rPr lang="es-ES" sz="2000" b="1" dirty="0" err="1" smtClean="0"/>
              <a:t>E.O.Wilson</a:t>
            </a:r>
            <a:r>
              <a:rPr lang="es-ES" sz="2000" dirty="0" smtClean="0"/>
              <a:t> propone proteger la naturaleza de los hombre: </a:t>
            </a:r>
            <a:r>
              <a:rPr lang="es-ES" sz="2000" b="1" dirty="0" smtClean="0"/>
              <a:t>usar solo la mitad de la tierra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Toda actividad humana es una plaga para el planeta: ¿cultivar o conservar? </a:t>
            </a:r>
          </a:p>
          <a:p>
            <a:r>
              <a:rPr lang="es-ES" sz="2000" dirty="0" smtClean="0"/>
              <a:t>¿Y aprender de la sabiduría de la naturaleza?</a:t>
            </a:r>
            <a:endParaRPr lang="es-ES" sz="2000" dirty="0"/>
          </a:p>
        </p:txBody>
      </p:sp>
    </p:spTree>
    <p:extLst>
      <p:ext uri="{BB962C8B-B14F-4D97-AF65-F5344CB8AC3E}">
        <p14:creationId xmlns="" xmlns:p14="http://schemas.microsoft.com/office/powerpoint/2010/main" val="623833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67862"/>
            <a:ext cx="3672408" cy="463740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dirty="0" smtClean="0"/>
              <a:t>Una critica al actual modelo de la “revolución verde” y la </a:t>
            </a:r>
            <a:r>
              <a:rPr lang="es-ES" dirty="0" err="1" smtClean="0"/>
              <a:t>huída</a:t>
            </a:r>
            <a:r>
              <a:rPr lang="es-ES" dirty="0" smtClean="0"/>
              <a:t> adelante con “tecnologías exponenciales”.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Aplicar propuesta de IAASTD (GSL Bank, </a:t>
            </a:r>
            <a:r>
              <a:rPr lang="es-ES" dirty="0" err="1" smtClean="0"/>
              <a:t>FoE</a:t>
            </a:r>
            <a:r>
              <a:rPr lang="es-ES" dirty="0" smtClean="0"/>
              <a:t>, </a:t>
            </a:r>
            <a:r>
              <a:rPr lang="es-ES" dirty="0" err="1" smtClean="0"/>
              <a:t>Demeter</a:t>
            </a:r>
            <a:r>
              <a:rPr lang="es-ES" dirty="0" smtClean="0"/>
              <a:t>, etc.) allí donde el lobby agro-industrial no tenga el poder absoluto.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4664"/>
            <a:ext cx="4320480" cy="6052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56332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6570" y="24165"/>
            <a:ext cx="8229600" cy="2234232"/>
          </a:xfrm>
        </p:spPr>
        <p:txBody>
          <a:bodyPr>
            <a:normAutofit fontScale="90000"/>
          </a:bodyPr>
          <a:lstStyle/>
          <a:p>
            <a:r>
              <a:rPr lang="es-ES" sz="4000" b="1" dirty="0" smtClean="0">
                <a:solidFill>
                  <a:schemeClr val="accent2">
                    <a:lumMod val="50000"/>
                  </a:schemeClr>
                </a:solidFill>
              </a:rPr>
              <a:t>¿Desertización o regeneración?</a:t>
            </a:r>
            <a:r>
              <a:rPr lang="es-ES" sz="4000" dirty="0" smtClean="0"/>
              <a:t/>
            </a:r>
            <a:br>
              <a:rPr lang="es-ES" sz="4000" dirty="0" smtClean="0"/>
            </a:br>
            <a:r>
              <a:rPr lang="es-ES" sz="2800" dirty="0" smtClean="0"/>
              <a:t>Superar catastrofismo climático. </a:t>
            </a:r>
            <a:br>
              <a:rPr lang="es-ES" sz="2800" dirty="0" smtClean="0"/>
            </a:br>
            <a:r>
              <a:rPr lang="es-ES" sz="2800" b="1" dirty="0" smtClean="0"/>
              <a:t>Costa </a:t>
            </a:r>
            <a:r>
              <a:rPr lang="es-ES" sz="2800" b="1" dirty="0"/>
              <a:t>R</a:t>
            </a:r>
            <a:r>
              <a:rPr lang="es-ES" sz="2800" b="1" dirty="0" smtClean="0"/>
              <a:t>ica </a:t>
            </a:r>
            <a:r>
              <a:rPr lang="es-ES" sz="2800" dirty="0" smtClean="0"/>
              <a:t>dobla en dos décadas superficie de selva</a:t>
            </a:r>
            <a:r>
              <a:rPr lang="es-ES" sz="2800" dirty="0"/>
              <a:t>.</a:t>
            </a:r>
            <a:r>
              <a:rPr lang="es-ES" sz="2800" dirty="0" smtClean="0"/>
              <a:t> </a:t>
            </a:r>
            <a:br>
              <a:rPr lang="es-ES" sz="2800" dirty="0" smtClean="0"/>
            </a:br>
            <a:r>
              <a:rPr lang="es-ES" sz="2800" b="1" dirty="0" smtClean="0"/>
              <a:t>China</a:t>
            </a:r>
            <a:r>
              <a:rPr lang="es-ES" sz="2800" dirty="0" smtClean="0"/>
              <a:t> reforesta 6000 km2 de desierto.</a:t>
            </a:r>
            <a:br>
              <a:rPr lang="es-ES" sz="2800" dirty="0" smtClean="0"/>
            </a:br>
            <a:r>
              <a:rPr lang="es-ES" sz="2800" dirty="0" smtClean="0"/>
              <a:t> Egipto agroecología en desierto: SEKEM. </a:t>
            </a:r>
            <a:endParaRPr lang="es-ES" sz="4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49" y="2258397"/>
            <a:ext cx="3280513" cy="217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352451" y="275986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200" dirty="0">
                <a:hlinkClick r:id="rId3"/>
              </a:rPr>
              <a:t>https://</a:t>
            </a:r>
            <a:r>
              <a:rPr lang="es-ES" sz="1200" dirty="0" smtClean="0">
                <a:hlinkClick r:id="rId3"/>
              </a:rPr>
              <a:t>www.youtube.com/watch?v=BcYmYuwLeLI</a:t>
            </a:r>
            <a:endParaRPr lang="es-ES" sz="1200" dirty="0"/>
          </a:p>
        </p:txBody>
      </p:sp>
      <p:sp>
        <p:nvSpPr>
          <p:cNvPr id="6" name="5 Rectángulo"/>
          <p:cNvSpPr/>
          <p:nvPr/>
        </p:nvSpPr>
        <p:spPr>
          <a:xfrm>
            <a:off x="4302444" y="235798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200" dirty="0">
                <a:hlinkClick r:id="rId4"/>
              </a:rPr>
              <a:t>http://</a:t>
            </a:r>
            <a:r>
              <a:rPr lang="es-ES" sz="1200" dirty="0" smtClean="0">
                <a:hlinkClick r:id="rId4"/>
              </a:rPr>
              <a:t>spanish.xinhuanet.com/photo/2018-08/09/c_137378159.htm</a:t>
            </a:r>
            <a:endParaRPr lang="es-ES" sz="12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377" y="3194279"/>
            <a:ext cx="504613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3831"/>
            <a:ext cx="3923928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51528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3466728" cy="54726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sz="4600" b="1" dirty="0" smtClean="0"/>
              <a:t>¿Qué hará?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Sabemos trayectoria y velocidad de una piedra cuando le damos un golpe.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¿Y si golpeamos un perro?</a:t>
            </a:r>
          </a:p>
          <a:p>
            <a:pPr marL="0" indent="0">
              <a:buNone/>
            </a:pPr>
            <a:r>
              <a:rPr lang="es-ES" dirty="0" smtClean="0"/>
              <a:t>¿Sirve la </a:t>
            </a:r>
            <a:r>
              <a:rPr lang="es-ES" dirty="0" err="1" smtClean="0"/>
              <a:t>dig</a:t>
            </a:r>
            <a:r>
              <a:rPr lang="es-ES" dirty="0" smtClean="0"/>
              <a:t> data, algoritmos,  para predecir con precisión su comportamiento?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708" y="3789040"/>
            <a:ext cx="495852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50299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85640"/>
            <a:ext cx="4320479" cy="207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14" y="4085640"/>
            <a:ext cx="3960440" cy="207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25214" y="836712"/>
            <a:ext cx="86044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/>
              <a:t>Selva de palma africana con certificado de sostenible!</a:t>
            </a:r>
          </a:p>
          <a:p>
            <a:r>
              <a:rPr lang="es-ES" sz="2400" dirty="0" smtClean="0"/>
              <a:t>Sin el orangután, sin tigre, sin elefante, etc., es una selva vacía.</a:t>
            </a:r>
          </a:p>
          <a:p>
            <a:r>
              <a:rPr lang="es-ES" sz="2400" dirty="0" smtClean="0"/>
              <a:t>“Certificado sostenible”, </a:t>
            </a:r>
            <a:r>
              <a:rPr lang="es-ES" sz="2400" dirty="0"/>
              <a:t>p</a:t>
            </a:r>
            <a:r>
              <a:rPr lang="es-ES" sz="2400" dirty="0" smtClean="0"/>
              <a:t>or destruir menos. </a:t>
            </a:r>
          </a:p>
          <a:p>
            <a:r>
              <a:rPr lang="es-ES" sz="2400" dirty="0" smtClean="0"/>
              <a:t>Matar menos es matar, hace menos mal es hacer mal, renunciar hacemos mejor, regenerar, es pero aun. </a:t>
            </a:r>
          </a:p>
        </p:txBody>
      </p:sp>
    </p:spTree>
    <p:extLst>
      <p:ext uri="{BB962C8B-B14F-4D97-AF65-F5344CB8AC3E}">
        <p14:creationId xmlns="" xmlns:p14="http://schemas.microsoft.com/office/powerpoint/2010/main" val="3862410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4165"/>
            <a:ext cx="8982744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2"/>
                </a:solidFill>
              </a:rPr>
              <a:t>Ecologista con la destrucción del planeta. </a:t>
            </a:r>
            <a:endParaRPr lang="es-ES" b="1" dirty="0">
              <a:solidFill>
                <a:schemeClr val="accent2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84784"/>
            <a:ext cx="2505396" cy="352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389" y="4983149"/>
            <a:ext cx="4267686" cy="187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84784"/>
            <a:ext cx="2467486" cy="352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3" y="1484784"/>
            <a:ext cx="4193187" cy="540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32988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6664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CRISPR para la extinción de especies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056" y="1268760"/>
            <a:ext cx="4102944" cy="559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4516"/>
            <a:ext cx="5041056" cy="208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" y="3501008"/>
            <a:ext cx="5034601" cy="332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28589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260648"/>
            <a:ext cx="6396097" cy="1296144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</a:rPr>
              <a:t>¿Por qué no querer lo mejor?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3600" dirty="0" smtClean="0"/>
              <a:t>¿Y el mercado exponencial de datos?</a:t>
            </a:r>
            <a:endParaRPr lang="es-ES" sz="36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602" y="0"/>
            <a:ext cx="2640398" cy="400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202" y="2018115"/>
            <a:ext cx="2640399" cy="182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202" y="4149080"/>
            <a:ext cx="5280798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3863201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8201"/>
            <a:ext cx="3833432" cy="220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4047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954"/>
            <a:ext cx="3908648" cy="637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954"/>
            <a:ext cx="3888432" cy="6399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47173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204864"/>
            <a:ext cx="7488832" cy="396044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Gracias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Jordi Ortega.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sz="2000" dirty="0" smtClean="0"/>
              <a:t>Ver presentación en video en </a:t>
            </a:r>
            <a:r>
              <a:rPr lang="es-ES" sz="1200" dirty="0" smtClean="0"/>
              <a:t/>
            </a:r>
            <a:br>
              <a:rPr lang="es-ES" sz="1200" dirty="0" smtClean="0"/>
            </a:br>
            <a:r>
              <a:rPr lang="es-ES" sz="2700" u="sng" dirty="0" smtClean="0">
                <a:hlinkClick r:id="rId2"/>
              </a:rPr>
              <a:t>https://youtu.be/EG2FTU93yIY 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6672"/>
            <a:ext cx="34480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99607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0016" y="188640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es-ES" sz="3600" dirty="0" smtClean="0"/>
              <a:t>Reducir el hombre a su dimensión física.</a:t>
            </a: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100" dirty="0" smtClean="0"/>
              <a:t>El “jerarquía de la precisión” nos devuelve a paradigmas mecanicistas de siglo XVII.  </a:t>
            </a:r>
            <a:endParaRPr lang="es-ES" sz="31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960849"/>
            <a:ext cx="5831326" cy="17561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2400" dirty="0"/>
              <a:t>"La medicina es una disciplina sintética, mientras </a:t>
            </a:r>
            <a:r>
              <a:rPr lang="es-ES" sz="2400" dirty="0" smtClean="0"/>
              <a:t>que </a:t>
            </a:r>
            <a:r>
              <a:rPr lang="es-ES" sz="2400" dirty="0"/>
              <a:t>la ciencia es una actividad analítica. La ciencia divide, disecciona, separa, reduce... Por el contrario, la medicina agrupa, relaciona, </a:t>
            </a:r>
            <a:r>
              <a:rPr lang="es-ES" sz="2400" dirty="0" smtClean="0"/>
              <a:t>combina”.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838" y="1984147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8607508" cy="282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4026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244" y="0"/>
            <a:ext cx="4716607" cy="686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92514" y="3739237"/>
            <a:ext cx="40962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/>
              <a:t>https://www.youtube.com/watch?v=NsCmifDbK3M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50"/>
            <a:ext cx="4422182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176"/>
            <a:ext cx="438875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9961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26" y="0"/>
            <a:ext cx="5724128" cy="342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697202" y="11732"/>
            <a:ext cx="344679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smtClean="0"/>
              <a:t>F. </a:t>
            </a:r>
            <a:r>
              <a:rPr lang="es-ES" sz="2000" dirty="0" err="1" smtClean="0"/>
              <a:t>Capra</a:t>
            </a:r>
            <a:r>
              <a:rPr lang="es-ES" sz="2000" dirty="0" smtClean="0"/>
              <a:t>: “¡</a:t>
            </a:r>
            <a:r>
              <a:rPr lang="es-ES" sz="2000" b="1" i="1" dirty="0" smtClean="0"/>
              <a:t>la ciencia no necesita la espiritualidad, la espiritualidad no necesita la ciencia, pero el hombre necesitamos ambos</a:t>
            </a:r>
            <a:r>
              <a:rPr lang="es-ES" sz="2000" dirty="0" smtClean="0"/>
              <a:t>!” </a:t>
            </a:r>
          </a:p>
          <a:p>
            <a:pPr algn="ctr"/>
            <a:endParaRPr lang="es-ES" sz="2000" dirty="0" smtClean="0"/>
          </a:p>
          <a:p>
            <a:pPr algn="ctr"/>
            <a:r>
              <a:rPr lang="es-ES" sz="2000" dirty="0" smtClean="0"/>
              <a:t>E.U. </a:t>
            </a:r>
            <a:r>
              <a:rPr lang="es-ES" sz="2000" dirty="0" err="1" smtClean="0"/>
              <a:t>Weizsäcker</a:t>
            </a:r>
            <a:r>
              <a:rPr lang="es-ES" sz="2000" dirty="0" smtClean="0"/>
              <a:t>, añade a la cita: </a:t>
            </a:r>
            <a:r>
              <a:rPr lang="es-ES" sz="2000" b="1" i="1" dirty="0" smtClean="0"/>
              <a:t>“…no está claro que las dos primeras afirmaciones sean correctas</a:t>
            </a:r>
            <a:r>
              <a:rPr lang="es-ES" sz="2000" dirty="0" smtClean="0"/>
              <a:t>”.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82256"/>
            <a:ext cx="2880320" cy="315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82256"/>
            <a:ext cx="2963019" cy="315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99957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8656"/>
            <a:ext cx="8964487" cy="2742272"/>
          </a:xfrm>
        </p:spPr>
        <p:txBody>
          <a:bodyPr>
            <a:normAutofit/>
          </a:bodyPr>
          <a:lstStyle/>
          <a:p>
            <a:r>
              <a:rPr lang="es-ES" sz="2800" dirty="0" smtClean="0"/>
              <a:t>Rudolf Steiner en </a:t>
            </a:r>
            <a:r>
              <a:rPr lang="es-ES" sz="2800" dirty="0" err="1" smtClean="0"/>
              <a:t>Waimar</a:t>
            </a:r>
            <a:r>
              <a:rPr lang="es-ES" sz="2800" dirty="0" smtClean="0"/>
              <a:t> edita al final del siglo XIX 2 volúmenes de la obra científica de Goethe. </a:t>
            </a:r>
            <a:br>
              <a:rPr lang="es-ES" sz="2800" dirty="0" smtClean="0"/>
            </a:br>
            <a:r>
              <a:rPr lang="es-ES" sz="2200" dirty="0" smtClean="0"/>
              <a:t>La geometría fractal, la cuarta dimensión (matemática) pone en crisis el paradigma newtoniano</a:t>
            </a:r>
            <a:r>
              <a:rPr lang="es-ES" sz="2200" b="1" dirty="0" smtClean="0"/>
              <a:t>.  Goethe inspira a la física cuántica </a:t>
            </a:r>
            <a:r>
              <a:rPr lang="es-ES" sz="2200" dirty="0" smtClean="0"/>
              <a:t>(W. </a:t>
            </a:r>
            <a:r>
              <a:rPr lang="es-ES" sz="2200" dirty="0" err="1" smtClean="0"/>
              <a:t>Heisenberg</a:t>
            </a:r>
            <a:r>
              <a:rPr lang="es-ES" sz="2200" dirty="0" smtClean="0"/>
              <a:t>), antropología existencial (Heidegger); etc.</a:t>
            </a:r>
            <a:br>
              <a:rPr lang="es-ES" sz="2200" dirty="0" smtClean="0"/>
            </a:br>
            <a:r>
              <a:rPr lang="es-ES" sz="2200" b="1" dirty="0" smtClean="0"/>
              <a:t>J.W. von Goethe </a:t>
            </a:r>
            <a:r>
              <a:rPr lang="es-ES" sz="2200" dirty="0" smtClean="0"/>
              <a:t>inspira a la física abandonar megalomanía </a:t>
            </a:r>
            <a:r>
              <a:rPr lang="es-ES" sz="2200" b="1" dirty="0" smtClean="0"/>
              <a:t>de Sir I Newton.</a:t>
            </a:r>
            <a:endParaRPr lang="es-ES" sz="2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80928"/>
            <a:ext cx="5400600" cy="404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50152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656184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Tecnologías exponencial</a:t>
            </a:r>
            <a:r>
              <a:rPr lang="es-ES" dirty="0" smtClean="0"/>
              <a:t>es.</a:t>
            </a:r>
            <a:br>
              <a:rPr lang="es-ES" dirty="0" smtClean="0"/>
            </a:br>
            <a:r>
              <a:rPr lang="es-ES" sz="3600" dirty="0" smtClean="0"/>
              <a:t>Nos anclan en conocimiento caducos e impiden que modifiquemos la forma de ver el mundo.</a:t>
            </a:r>
            <a:endParaRPr lang="es-ES" sz="36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395536" y="2355416"/>
            <a:ext cx="3682752" cy="334523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S" b="1" i="1" dirty="0" smtClean="0"/>
              <a:t>“… </a:t>
            </a:r>
            <a:r>
              <a:rPr lang="es-ES" b="1" i="1" dirty="0"/>
              <a:t>los cambios tecnológicos actuales pueden ser aceleradores de modelos de conocimiento caducos y perjudiciales para nuestra supervivencia”. 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>Carlos Álvarez Pereira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570" y="1844824"/>
            <a:ext cx="4277072" cy="208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80332"/>
            <a:ext cx="4283968" cy="227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5409328" y="3934002"/>
            <a:ext cx="32475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/>
              <a:t>Hiperespecialización</a:t>
            </a:r>
            <a:r>
              <a:rPr lang="es-ES" dirty="0" smtClean="0"/>
              <a:t>  de STEM o </a:t>
            </a:r>
          </a:p>
          <a:p>
            <a:r>
              <a:rPr lang="es-ES" dirty="0" smtClean="0"/>
              <a:t>intuición, creatividad. libertad…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68759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2294816"/>
          </a:xfrm>
        </p:spPr>
        <p:txBody>
          <a:bodyPr>
            <a:noAutofit/>
          </a:bodyPr>
          <a:lstStyle/>
          <a:p>
            <a:r>
              <a:rPr lang="es-ES" sz="3600" dirty="0" smtClean="0"/>
              <a:t>Espacio absoluto</a:t>
            </a:r>
            <a:r>
              <a:rPr lang="es-ES" sz="3600" b="1" i="1" dirty="0" smtClean="0"/>
              <a:t>: </a:t>
            </a:r>
            <a:r>
              <a:rPr lang="es-ES" sz="3600" b="1" i="1" dirty="0" err="1" smtClean="0"/>
              <a:t>sensorium</a:t>
            </a:r>
            <a:r>
              <a:rPr lang="es-ES" sz="3600" b="1" i="1" dirty="0" smtClean="0"/>
              <a:t> </a:t>
            </a:r>
            <a:r>
              <a:rPr lang="es-ES" sz="3600" b="1" i="1" dirty="0" err="1" smtClean="0"/>
              <a:t>dei</a:t>
            </a:r>
            <a:r>
              <a:rPr lang="es-ES" sz="3600" b="1" i="1" dirty="0" smtClean="0"/>
              <a:t>. </a:t>
            </a:r>
            <a:br>
              <a:rPr lang="es-ES" sz="3600" b="1" i="1" dirty="0" smtClean="0"/>
            </a:br>
            <a:r>
              <a:rPr lang="es-ES" sz="2800" dirty="0" smtClean="0"/>
              <a:t>El a priori megalómano de física clásica: espacio euclidiano. </a:t>
            </a:r>
            <a:br>
              <a:rPr lang="es-ES" sz="2800" dirty="0" smtClean="0"/>
            </a:br>
            <a:r>
              <a:rPr lang="es-ES" sz="2800" dirty="0" smtClean="0"/>
              <a:t>Las física se adapta a la metafísica (una idea metafísica de tiempo y espacio). Es el espacio y el tiempo el que ha de adaptar a la física.</a:t>
            </a:r>
            <a:endParaRPr lang="es-ES" sz="280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4397971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832" y="2569454"/>
            <a:ext cx="3417168" cy="428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98371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747" y="160338"/>
            <a:ext cx="9144000" cy="3212977"/>
          </a:xfrm>
        </p:spPr>
        <p:txBody>
          <a:bodyPr>
            <a:normAutofit fontScale="90000"/>
          </a:bodyPr>
          <a:lstStyle/>
          <a:p>
            <a:r>
              <a:rPr lang="es-ES" sz="3600" dirty="0" smtClean="0"/>
              <a:t>Frente el pesimismo respecto la naturaleza humana</a:t>
            </a:r>
            <a:r>
              <a:rPr lang="es-ES" sz="1200" dirty="0" smtClean="0"/>
              <a:t>.</a:t>
            </a:r>
            <a:br>
              <a:rPr lang="es-ES" sz="1200" dirty="0" smtClean="0"/>
            </a:br>
            <a:r>
              <a:rPr lang="es-ES" sz="2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s-ES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s-ES" sz="2400" b="1" i="1" dirty="0" smtClean="0"/>
              <a:t>“¿Estamos ante un gigantesco fracaso de lo que justamente consideramos como lo más valioso: nuestra inteligencia y capacidad de conocimiento? ...No deja ser irónico que, en el ámbito de la física, la disciplina que dio a luz la mecánica clásica inspiradora de ese paradigma, se haya desarrollado desde el siglo XIX muchas otras maneras de interpretar la realidad más fieles a la complejidad de la vida y la naturaleza”. </a:t>
            </a:r>
            <a:r>
              <a:rPr lang="es-ES" sz="2400" b="1" dirty="0" smtClean="0">
                <a:solidFill>
                  <a:schemeClr val="accent2"/>
                </a:solidFill>
              </a:rPr>
              <a:t/>
            </a:r>
            <a:br>
              <a:rPr lang="es-ES" sz="2400" b="1" dirty="0" smtClean="0">
                <a:solidFill>
                  <a:schemeClr val="accent2"/>
                </a:solidFill>
              </a:rPr>
            </a:br>
            <a:r>
              <a:rPr lang="es-ES" sz="2400" dirty="0" smtClean="0"/>
              <a:t>Carlos </a:t>
            </a:r>
            <a:r>
              <a:rPr lang="es-ES" sz="2400" dirty="0" err="1" smtClean="0"/>
              <a:t>Álverez</a:t>
            </a:r>
            <a:r>
              <a:rPr lang="es-ES" sz="2400" dirty="0" smtClean="0"/>
              <a:t> Pereira 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448989"/>
            <a:ext cx="2592288" cy="166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Resultado de imagen de ortega y Gasset  espectacu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3501009"/>
            <a:ext cx="3347864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54" y="3510579"/>
            <a:ext cx="3384376" cy="335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021560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1957</TotalTime>
  <Words>1031</Words>
  <Application>Microsoft Office PowerPoint</Application>
  <PresentationFormat>Presentación en pantalla (4:3)</PresentationFormat>
  <Paragraphs>76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Pensamiento dualista cartesiano.</vt:lpstr>
      <vt:lpstr>Diapositiva 2</vt:lpstr>
      <vt:lpstr>Reducir el hombre a su dimensión física. El “jerarquía de la precisión” nos devuelve a paradigmas mecanicistas de siglo XVII.  </vt:lpstr>
      <vt:lpstr>Diapositiva 4</vt:lpstr>
      <vt:lpstr>Diapositiva 5</vt:lpstr>
      <vt:lpstr>Rudolf Steiner en Waimar edita al final del siglo XIX 2 volúmenes de la obra científica de Goethe.  La geometría fractal, la cuarta dimensión (matemática) pone en crisis el paradigma newtoniano.  Goethe inspira a la física cuántica (W. Heisenberg), antropología existencial (Heidegger); etc. J.W. von Goethe inspira a la física abandonar megalomanía de Sir I Newton.</vt:lpstr>
      <vt:lpstr>Tecnologías exponenciales. Nos anclan en conocimiento caducos e impiden que modifiquemos la forma de ver el mundo.</vt:lpstr>
      <vt:lpstr>Espacio absoluto: sensorium dei.  El a priori megalómano de física clásica: espacio euclidiano.  Las física se adapta a la metafísica (una idea metafísica de tiempo y espacio). Es el espacio y el tiempo el que ha de adaptar a la física.</vt:lpstr>
      <vt:lpstr>Frente el pesimismo respecto la naturaleza humana.  “¿Estamos ante un gigantesco fracaso de lo que justamente consideramos como lo más valioso: nuestra inteligencia y capacidad de conocimiento? ...No deja ser irónico que, en el ámbito de la física, la disciplina que dio a luz la mecánica clásica inspiradora de ese paradigma, se haya desarrollado desde el siglo XIX muchas otras maneras de interpretar la realidad más fieles a la complejidad de la vida y la naturaleza”.  Carlos Álverez Pereira  </vt:lpstr>
      <vt:lpstr>Diapositiva 10</vt:lpstr>
      <vt:lpstr>En la parte esta el todo. De la mecánica clásica a la cuántica.</vt:lpstr>
      <vt:lpstr>La economía y ciencias sociales se basan en modelos abstractos, matemáticos divididos en disciplinas. Los economistas neoclásicos del S.XIX creyeron encontrar la precisión en la ley de oferta y demanda; inspirada en la ley física de equilibrio de fuerzas.</vt:lpstr>
      <vt:lpstr>C.G. Jung</vt:lpstr>
      <vt:lpstr>Diapositiva 14</vt:lpstr>
      <vt:lpstr>¿Contra el progreso tecnológico?  Recaída en paradigmas  pre-modernos, “giro naturalista”,  “borrachera racionalista”,  confundir “evidencia” con verdad,  filosofía dogmática y ciencia reduccionista.  </vt:lpstr>
      <vt:lpstr>Biología molecular contra genes recesivos.</vt:lpstr>
      <vt:lpstr>Diapositiva 17</vt:lpstr>
      <vt:lpstr>Diapositiva 18</vt:lpstr>
      <vt:lpstr>¿Desertización o regeneración? Superar catastrofismo climático.  Costa Rica dobla en dos décadas superficie de selva.  China reforesta 6000 km2 de desierto.  Egipto agroecología en desierto: SEKEM. </vt:lpstr>
      <vt:lpstr>Diapositiva 20</vt:lpstr>
      <vt:lpstr>Ecologista con la destrucción del planeta. </vt:lpstr>
      <vt:lpstr>CRISPR para la extinción de especies.</vt:lpstr>
      <vt:lpstr>¿Por qué no querer lo mejor? ¿Y el mercado exponencial de datos?</vt:lpstr>
      <vt:lpstr>Diapositiva 24</vt:lpstr>
      <vt:lpstr>Gracias  Jordi Ortega.  Ver presentación en video en  https://youtu.be/EG2FTU93yIY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Ortega</dc:creator>
  <cp:lastModifiedBy>Luis</cp:lastModifiedBy>
  <cp:revision>120</cp:revision>
  <dcterms:created xsi:type="dcterms:W3CDTF">2019-10-28T09:21:12Z</dcterms:created>
  <dcterms:modified xsi:type="dcterms:W3CDTF">2020-01-27T11:44:57Z</dcterms:modified>
</cp:coreProperties>
</file>