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1" r:id="rId2"/>
    <p:sldId id="301" r:id="rId3"/>
    <p:sldId id="304" r:id="rId4"/>
    <p:sldId id="277" r:id="rId5"/>
    <p:sldId id="282" r:id="rId6"/>
    <p:sldId id="283" r:id="rId7"/>
    <p:sldId id="320" r:id="rId8"/>
    <p:sldId id="285" r:id="rId9"/>
    <p:sldId id="284" r:id="rId10"/>
    <p:sldId id="294" r:id="rId11"/>
    <p:sldId id="287" r:id="rId12"/>
    <p:sldId id="291" r:id="rId13"/>
    <p:sldId id="286" r:id="rId14"/>
    <p:sldId id="315" r:id="rId15"/>
    <p:sldId id="321" r:id="rId16"/>
    <p:sldId id="314" r:id="rId17"/>
    <p:sldId id="302" r:id="rId18"/>
    <p:sldId id="316" r:id="rId19"/>
    <p:sldId id="322" r:id="rId20"/>
    <p:sldId id="303" r:id="rId21"/>
    <p:sldId id="289" r:id="rId22"/>
    <p:sldId id="288" r:id="rId23"/>
    <p:sldId id="290" r:id="rId24"/>
    <p:sldId id="318" r:id="rId25"/>
    <p:sldId id="296" r:id="rId26"/>
    <p:sldId id="292" r:id="rId27"/>
    <p:sldId id="293" r:id="rId28"/>
    <p:sldId id="324" r:id="rId29"/>
    <p:sldId id="295" r:id="rId30"/>
    <p:sldId id="297" r:id="rId31"/>
    <p:sldId id="298" r:id="rId32"/>
    <p:sldId id="305" r:id="rId33"/>
    <p:sldId id="256" r:id="rId34"/>
    <p:sldId id="299" r:id="rId35"/>
    <p:sldId id="257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603" y="-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B280-61AF-4F1D-A816-B67E49A8B4D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3F8FB-B372-4D38-BCF5-972C4275D08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3224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89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9572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12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361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85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962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911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33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21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4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94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A080-6292-4564-B7B4-F59D948F9ABC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8784-42C6-426F-91D5-0CB2846C00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726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wNkC9Gd_b7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29129"/>
            <a:ext cx="8964488" cy="2043658"/>
          </a:xfrm>
        </p:spPr>
        <p:txBody>
          <a:bodyPr>
            <a:normAutofit/>
          </a:bodyPr>
          <a:lstStyle/>
          <a:p>
            <a:r>
              <a:rPr lang="es-ES" b="1" dirty="0" smtClean="0"/>
              <a:t>Las tecnologías exponenciales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sz="3600" dirty="0" smtClean="0"/>
              <a:t>¿Sueños ambientales o pesadillas sociales?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396" y="5949280"/>
            <a:ext cx="6400800" cy="908720"/>
          </a:xfrm>
        </p:spPr>
        <p:txBody>
          <a:bodyPr/>
          <a:lstStyle/>
          <a:p>
            <a:r>
              <a:rPr lang="es-ES" dirty="0" smtClean="0"/>
              <a:t>Jordi Ortega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6" y="2204864"/>
            <a:ext cx="7344816" cy="35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115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68189"/>
            <a:ext cx="35849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4087" y="2780928"/>
            <a:ext cx="36194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“¿</a:t>
            </a:r>
            <a:r>
              <a:rPr lang="es-ES" sz="2000" b="1" i="1" dirty="0"/>
              <a:t>Cómo desconfiamos más de las estructuras del Estado que de, por ejemplo, el modo casi frívolo con el que se usa Facebook, Twitter, etc.</a:t>
            </a:r>
            <a:r>
              <a:rPr lang="es-ES" sz="2000" dirty="0"/>
              <a:t>? </a:t>
            </a:r>
            <a:r>
              <a:rPr lang="es-ES" sz="2000" dirty="0" smtClean="0"/>
              <a:t>“ </a:t>
            </a:r>
            <a:r>
              <a:rPr lang="es-ES" sz="2000" b="1" dirty="0" smtClean="0"/>
              <a:t>Otto </a:t>
            </a:r>
            <a:r>
              <a:rPr lang="es-ES" sz="2000" b="1" dirty="0" err="1" smtClean="0"/>
              <a:t>Schily</a:t>
            </a:r>
            <a:r>
              <a:rPr lang="es-ES" sz="2000" b="1" dirty="0" smtClean="0"/>
              <a:t>, </a:t>
            </a:r>
            <a:r>
              <a:rPr lang="es-ES" sz="2000" dirty="0" smtClean="0"/>
              <a:t>Die </a:t>
            </a:r>
            <a:r>
              <a:rPr lang="es-ES" sz="2000" dirty="0" err="1" smtClean="0"/>
              <a:t>Zeit</a:t>
            </a:r>
            <a:r>
              <a:rPr lang="es-ES" sz="2000" dirty="0" smtClean="0"/>
              <a:t>. </a:t>
            </a:r>
            <a:r>
              <a:rPr lang="es-ES" sz="2000" b="1" i="1" dirty="0" smtClean="0"/>
              <a:t>“…la </a:t>
            </a:r>
            <a:r>
              <a:rPr lang="es-ES" sz="2000" b="1" i="1" dirty="0"/>
              <a:t>interacción entre la NSA, Google y Facebook daría lugar a una estructura de poder capaz de controlar y vigilar que llegaría a socavar la libertad </a:t>
            </a:r>
            <a:r>
              <a:rPr lang="es-ES" sz="2000" b="1" i="1" dirty="0" smtClean="0"/>
              <a:t>individual”.  </a:t>
            </a:r>
            <a:endParaRPr lang="es-ES" sz="2000" b="1" i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4680520" cy="41764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3900" b="1" dirty="0" smtClean="0">
                <a:solidFill>
                  <a:srgbClr val="00B050"/>
                </a:solidFill>
              </a:rPr>
              <a:t>Riesgos existenciales para la humanidad.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Reconocimiento facial.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400" dirty="0" smtClean="0"/>
              <a:t>La biotecnología</a:t>
            </a:r>
            <a:r>
              <a:rPr lang="es-ES" sz="2400" dirty="0"/>
              <a:t>, la nanotecnología, la inteligencia artificial, etc. </a:t>
            </a:r>
            <a:r>
              <a:rPr lang="es-ES" sz="2400" dirty="0" smtClean="0"/>
              <a:t>son </a:t>
            </a:r>
            <a:r>
              <a:rPr lang="es-ES" sz="2400" dirty="0"/>
              <a:t>diversas las opciones para emprender el camino </a:t>
            </a:r>
            <a:r>
              <a:rPr lang="es-ES" sz="2400" dirty="0" err="1"/>
              <a:t>transhumanista</a:t>
            </a:r>
            <a:r>
              <a:rPr lang="es-ES" sz="2400" dirty="0"/>
              <a:t>: mejora de los hijos, mejora física, cognitiva y emocional, y lucha contra el </a:t>
            </a:r>
            <a:r>
              <a:rPr lang="es-ES" sz="2400" dirty="0" smtClean="0"/>
              <a:t>envejecimiento. El </a:t>
            </a:r>
            <a:r>
              <a:rPr lang="es-ES" sz="2400" b="1" dirty="0" smtClean="0"/>
              <a:t>sueño de las elites; </a:t>
            </a:r>
            <a:r>
              <a:rPr lang="es-ES" sz="2400" dirty="0" smtClean="0"/>
              <a:t>las divisiones sociales seria sustituidas por divisiones biológicas.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4952301"/>
            <a:ext cx="316835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233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002234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La catástrofe para la libertad es, a diferencia de la tecnología nuclear, ¡que no haya accidente! </a:t>
            </a:r>
            <a:br>
              <a:rPr lang="es-ES" sz="3200" dirty="0" smtClean="0"/>
            </a:br>
            <a:r>
              <a:rPr lang="es-ES" sz="3200" dirty="0" smtClean="0"/>
              <a:t>El fallo es visibilizar lo invisible, la catástrofe es esa invisibilidad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5122912" cy="352839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Las revelaciones de </a:t>
            </a:r>
            <a:r>
              <a:rPr lang="es-ES" dirty="0" err="1" smtClean="0"/>
              <a:t>Snowden</a:t>
            </a:r>
            <a:r>
              <a:rPr lang="es-ES" dirty="0" smtClean="0"/>
              <a:t> constituye un acto revolucionario que permite que la catástrofe invisible, que ya había sucedido, se hiciera visible.</a:t>
            </a:r>
          </a:p>
          <a:p>
            <a:r>
              <a:rPr lang="es-ES" dirty="0" smtClean="0"/>
              <a:t>Visibiliza lo invisible obliga a transformar el horizonte…no hay que lucha contra la NSA, EE.UU., sino a favor de los derechos fundamentales.</a:t>
            </a:r>
          </a:p>
          <a:p>
            <a:endParaRPr lang="es-E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24137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56176" y="4365104"/>
            <a:ext cx="2838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Snowden</a:t>
            </a:r>
            <a:r>
              <a:rPr lang="es-ES" dirty="0"/>
              <a:t> justificó su acción con la siguiente oración: "No quiero vivir en un mundo en el que se grabe todo lo que hago y digo".</a:t>
            </a:r>
          </a:p>
        </p:txBody>
      </p:sp>
    </p:spTree>
    <p:extLst>
      <p:ext uri="{BB962C8B-B14F-4D97-AF65-F5344CB8AC3E}">
        <p14:creationId xmlns="" xmlns:p14="http://schemas.microsoft.com/office/powerpoint/2010/main" val="29265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111"/>
            <a:ext cx="8229600" cy="1066130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¡Pesadillas sociales aterradoras!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6228184" cy="525658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“Singularidad“ (Universidad de Google) pronostica que la inteligencia  artificial superará la humana… en ese momento la innovación se acelera.</a:t>
            </a:r>
          </a:p>
          <a:p>
            <a:pPr marL="0" indent="0">
              <a:buNone/>
            </a:pPr>
            <a:r>
              <a:rPr lang="es-ES" dirty="0" smtClean="0"/>
              <a:t>Preguntas incomodas para salir del confort:</a:t>
            </a:r>
          </a:p>
          <a:p>
            <a:pPr marL="0" indent="0">
              <a:buNone/>
            </a:pPr>
            <a:r>
              <a:rPr lang="es-ES" b="1" dirty="0" smtClean="0"/>
              <a:t>¿Auto-dinámicas innovadora fuera de todo control?</a:t>
            </a:r>
          </a:p>
          <a:p>
            <a:pPr marL="0" indent="0">
              <a:buNone/>
            </a:pPr>
            <a:r>
              <a:rPr lang="es-ES" b="1" dirty="0" smtClean="0"/>
              <a:t>¿Es este el mundo en que queremos vivir? 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dirty="0" smtClean="0"/>
              <a:t>¿Qué son los “comodines tecnológicos?</a:t>
            </a:r>
          </a:p>
          <a:p>
            <a:pPr>
              <a:buFontTx/>
              <a:buChar char="-"/>
            </a:pPr>
            <a:r>
              <a:rPr lang="es-ES" dirty="0" smtClean="0"/>
              <a:t>Biología sintética,  para crear nuevas funciones biológicas; bacterias letales-infecciosas, </a:t>
            </a:r>
            <a:r>
              <a:rPr lang="es-ES" dirty="0" err="1" smtClean="0"/>
              <a:t>patónenos</a:t>
            </a:r>
            <a:r>
              <a:rPr lang="es-ES" dirty="0" smtClean="0"/>
              <a:t> </a:t>
            </a:r>
            <a:r>
              <a:rPr lang="es-ES" dirty="0" err="1" smtClean="0"/>
              <a:t>multiresistentes</a:t>
            </a:r>
            <a:r>
              <a:rPr lang="es-ES" dirty="0" smtClean="0"/>
              <a:t>…</a:t>
            </a:r>
          </a:p>
          <a:p>
            <a:pPr>
              <a:buFontTx/>
              <a:buChar char="-"/>
            </a:pPr>
            <a:r>
              <a:rPr lang="es-ES" dirty="0" smtClean="0"/>
              <a:t>Geo-</a:t>
            </a:r>
            <a:r>
              <a:rPr lang="es-ES" dirty="0" err="1" smtClean="0"/>
              <a:t>ingenieria</a:t>
            </a:r>
            <a:r>
              <a:rPr lang="es-ES" dirty="0" smtClean="0"/>
              <a:t> alterar el clima.</a:t>
            </a:r>
          </a:p>
          <a:p>
            <a:pPr>
              <a:buFontTx/>
              <a:buChar char="-"/>
            </a:pPr>
            <a:r>
              <a:rPr lang="es-ES" dirty="0" smtClean="0"/>
              <a:t>Comida sintética, proteína animal, sin animales.</a:t>
            </a:r>
          </a:p>
          <a:p>
            <a:pPr>
              <a:buFontTx/>
              <a:buChar char="-"/>
            </a:pPr>
            <a:r>
              <a:rPr lang="es-ES" dirty="0" smtClean="0"/>
              <a:t>Etc</a:t>
            </a:r>
            <a:r>
              <a:rPr lang="es-ES" dirty="0"/>
              <a:t>.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Inteligencia artificial, para </a:t>
            </a:r>
            <a:r>
              <a:rPr lang="es-ES" b="1" dirty="0" err="1" smtClean="0"/>
              <a:t>Ray</a:t>
            </a:r>
            <a:r>
              <a:rPr lang="es-ES" b="1" dirty="0" smtClean="0"/>
              <a:t> </a:t>
            </a:r>
            <a:r>
              <a:rPr lang="es-ES" b="1" dirty="0" err="1" smtClean="0"/>
              <a:t>Kurzweil</a:t>
            </a:r>
            <a:r>
              <a:rPr lang="es-ES" b="1" dirty="0" smtClean="0"/>
              <a:t> </a:t>
            </a:r>
            <a:r>
              <a:rPr lang="es-ES" dirty="0" smtClean="0"/>
              <a:t>se volverán independientes y se liberara del hombre en una guerra contra la humanidad.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771800" cy="19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367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892" y="274638"/>
            <a:ext cx="8669216" cy="9221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¿Dónde guardan todos nuestros datos?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80" y="1381244"/>
            <a:ext cx="4752528" cy="25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4" y="1381245"/>
            <a:ext cx="3586592" cy="25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08" y="4372836"/>
            <a:ext cx="2886075" cy="19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4393815"/>
            <a:ext cx="2714625" cy="19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93815"/>
            <a:ext cx="3086100" cy="19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86633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Tecnologías exponenciales y Colapso!!!</a:t>
            </a:r>
            <a:r>
              <a:rPr lang="es-ES" dirty="0"/>
              <a:t/>
            </a:r>
            <a:br>
              <a:rPr lang="es-ES" dirty="0"/>
            </a:br>
            <a:r>
              <a:rPr lang="es-ES" sz="3100" dirty="0"/>
              <a:t>Buscar en Google “</a:t>
            </a:r>
            <a:r>
              <a:rPr lang="es-ES" sz="3100" dirty="0" err="1"/>
              <a:t>Collapse</a:t>
            </a:r>
            <a:r>
              <a:rPr lang="es-ES" sz="3100" dirty="0"/>
              <a:t> </a:t>
            </a:r>
            <a:r>
              <a:rPr lang="es-ES" sz="3100" dirty="0" err="1"/>
              <a:t>Economic</a:t>
            </a:r>
            <a:r>
              <a:rPr lang="es-ES" sz="3100" dirty="0" smtClean="0"/>
              <a:t>”.</a:t>
            </a:r>
            <a:br>
              <a:rPr lang="es-ES" sz="3100" dirty="0" smtClean="0"/>
            </a:br>
            <a:r>
              <a:rPr lang="es-ES" sz="3100" dirty="0" smtClean="0"/>
              <a:t>Resultado</a:t>
            </a:r>
            <a:br>
              <a:rPr lang="es-ES" sz="3100" dirty="0" smtClean="0"/>
            </a:br>
            <a:r>
              <a:rPr lang="es-ES" sz="3100" dirty="0" smtClean="0"/>
              <a:t>En 2018</a:t>
            </a:r>
            <a:r>
              <a:rPr lang="es-ES" sz="3100" dirty="0"/>
              <a:t>, </a:t>
            </a:r>
            <a:r>
              <a:rPr lang="es-ES" sz="3100" dirty="0" smtClean="0"/>
              <a:t>38.000.000  entrada.</a:t>
            </a:r>
            <a:br>
              <a:rPr lang="es-ES" sz="3100" dirty="0" smtClean="0"/>
            </a:br>
            <a:r>
              <a:rPr lang="es-ES" sz="3100" dirty="0" smtClean="0"/>
              <a:t>2020, 23.1.2020: 188.000,000 entradas.</a:t>
            </a:r>
            <a:br>
              <a:rPr lang="es-ES" sz="3100" dirty="0" smtClean="0"/>
            </a:br>
            <a:r>
              <a:rPr lang="es-ES" sz="3100" dirty="0" smtClean="0"/>
              <a:t>“</a:t>
            </a:r>
            <a:r>
              <a:rPr lang="es-ES" sz="3100" dirty="0" err="1" smtClean="0"/>
              <a:t>Collapse</a:t>
            </a:r>
            <a:r>
              <a:rPr lang="es-ES" sz="3100" dirty="0" smtClean="0"/>
              <a:t> </a:t>
            </a:r>
            <a:r>
              <a:rPr lang="es-ES" sz="3100" dirty="0" err="1" smtClean="0"/>
              <a:t>Ecology</a:t>
            </a:r>
            <a:r>
              <a:rPr lang="es-ES" sz="3100" dirty="0" smtClean="0"/>
              <a:t>” 17.400.000 entradas.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71609"/>
            <a:ext cx="3969618" cy="30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966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446" cy="1700808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Tecnología modifica nuestra comprensión y la dignidad como especie.</a:t>
            </a:r>
            <a:br>
              <a:rPr lang="es-ES" sz="4000" dirty="0" smtClean="0"/>
            </a:br>
            <a:r>
              <a:rPr lang="es-ES" sz="3600" dirty="0" smtClean="0"/>
              <a:t>¿Qué fundamentos tiene los derechos humanos?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05026"/>
            <a:ext cx="3600400" cy="46363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err="1" smtClean="0"/>
              <a:t>Dataismo</a:t>
            </a:r>
            <a:r>
              <a:rPr lang="es-ES" dirty="0" smtClean="0"/>
              <a:t>, la religión de los datos, sustituye el hombre y humanismo.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dirty="0" smtClean="0"/>
              <a:t>El humanismo sustituyó la teología y Dios.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dirty="0" smtClean="0"/>
              <a:t>Big data considera infantil el liberalismo y la democracia; se basan en la </a:t>
            </a:r>
            <a:r>
              <a:rPr lang="es-ES" b="1" dirty="0" smtClean="0"/>
              <a:t>fantasía de la autonomía de la consciencia y libertad del hombre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3270"/>
            <a:ext cx="1948584" cy="25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50842"/>
            <a:ext cx="1944216" cy="25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5840"/>
            <a:ext cx="3131286" cy="29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526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39"/>
            <a:ext cx="5796865" cy="1512169"/>
          </a:xfrm>
        </p:spPr>
        <p:txBody>
          <a:bodyPr>
            <a:noAutofit/>
          </a:bodyPr>
          <a:lstStyle/>
          <a:p>
            <a:r>
              <a:rPr lang="es-ES" sz="3600" dirty="0" smtClean="0"/>
              <a:t>El mundo digital… ideal para “mago negros” de la magia del caos.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5472608" cy="4896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/>
              <a:t>Steven </a:t>
            </a:r>
            <a:r>
              <a:rPr lang="es-ES" sz="2400" b="1" dirty="0" err="1"/>
              <a:t>Bannon</a:t>
            </a:r>
            <a:r>
              <a:rPr lang="es-ES" sz="2400" dirty="0"/>
              <a:t>… reclama abiertamente el rechazo del </a:t>
            </a:r>
            <a:r>
              <a:rPr lang="es-ES" sz="2400" dirty="0" smtClean="0"/>
              <a:t>monoteísmo </a:t>
            </a:r>
            <a:r>
              <a:rPr lang="es-ES" sz="2400" dirty="0"/>
              <a:t>abraza del </a:t>
            </a:r>
            <a:r>
              <a:rPr lang="es-ES" sz="2400" dirty="0" smtClean="0"/>
              <a:t>“paganismo ario”, </a:t>
            </a:r>
            <a:r>
              <a:rPr lang="es-ES" sz="2400" dirty="0"/>
              <a:t>con sus rituales mágicos y su espiritualidad. No se trata de burdas políticas de odio. Usa entidades espirituales malignas. “</a:t>
            </a:r>
            <a:r>
              <a:rPr lang="es-ES" sz="2400" b="1" i="1" dirty="0"/>
              <a:t>Para los magos del caos y para muchos otros ocultistas contemporáneos internet cumple el mismo propósito que el “plano astral” para los magos tradicionales, es una especie de éter psíquico que puede transmitir intenciones </a:t>
            </a:r>
            <a:r>
              <a:rPr lang="es-ES" sz="2400" b="1" i="1" dirty="0" smtClean="0"/>
              <a:t>voluntarias</a:t>
            </a:r>
            <a:r>
              <a:rPr lang="es-ES" sz="2400" dirty="0" smtClean="0"/>
              <a:t>”. </a:t>
            </a:r>
          </a:p>
          <a:p>
            <a:pPr marL="0" indent="0">
              <a:buNone/>
            </a:pPr>
            <a:r>
              <a:rPr lang="es-ES" sz="2400" dirty="0" smtClean="0"/>
              <a:t>Gary </a:t>
            </a:r>
            <a:r>
              <a:rPr lang="es-ES" sz="2400" dirty="0" err="1" smtClean="0"/>
              <a:t>Lachman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64" y="29223"/>
            <a:ext cx="3338553" cy="203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64" y="4570314"/>
            <a:ext cx="3369645" cy="22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14" y="2093442"/>
            <a:ext cx="2052242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925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629" y="143983"/>
            <a:ext cx="6241631" cy="77809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Bondades del </a:t>
            </a:r>
            <a:r>
              <a:rPr lang="es-ES" b="1" dirty="0" err="1" smtClean="0">
                <a:solidFill>
                  <a:srgbClr val="00B050"/>
                </a:solidFill>
              </a:rPr>
              <a:t>cíber</a:t>
            </a:r>
            <a:r>
              <a:rPr lang="es-ES" b="1" dirty="0" smtClean="0">
                <a:solidFill>
                  <a:srgbClr val="00B050"/>
                </a:solidFill>
              </a:rPr>
              <a:t>-espacio.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826208"/>
            <a:ext cx="3528392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Crearemos </a:t>
            </a:r>
            <a:r>
              <a:rPr lang="es-ES" dirty="0"/>
              <a:t>una civilización de la </a:t>
            </a:r>
            <a:r>
              <a:rPr lang="es-ES" dirty="0" smtClean="0"/>
              <a:t>Mente </a:t>
            </a:r>
          </a:p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el Ciberespacio. Que sea más humana y </a:t>
            </a:r>
            <a:r>
              <a:rPr lang="es-ES" dirty="0" smtClean="0"/>
              <a:t>hermosa</a:t>
            </a:r>
          </a:p>
          <a:p>
            <a:pPr marL="0" indent="0">
              <a:buNone/>
            </a:pPr>
            <a:r>
              <a:rPr lang="es-ES" dirty="0" smtClean="0"/>
              <a:t>que </a:t>
            </a:r>
            <a:r>
              <a:rPr lang="es-ES" dirty="0"/>
              <a:t>el mundo que vuestros gobiernos han creado antes.</a:t>
            </a:r>
          </a:p>
          <a:p>
            <a:pPr marL="0" indent="0">
              <a:buNone/>
            </a:pPr>
            <a:r>
              <a:rPr lang="es-ES" b="1" dirty="0"/>
              <a:t>John Perry </a:t>
            </a:r>
            <a:r>
              <a:rPr lang="es-ES" b="1" dirty="0" err="1" smtClean="0"/>
              <a:t>Barlow</a:t>
            </a: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¡¡¡La </a:t>
            </a:r>
            <a:r>
              <a:rPr lang="es-ES" dirty="0"/>
              <a:t>web necesita su propia </a:t>
            </a:r>
            <a:r>
              <a:rPr lang="es-ES" dirty="0" smtClean="0"/>
              <a:t>libertad !!!</a:t>
            </a:r>
            <a:endParaRPr lang="es-ES" dirty="0"/>
          </a:p>
          <a:p>
            <a:pPr marL="0" indent="0">
              <a:buNone/>
            </a:pPr>
            <a:r>
              <a:rPr lang="es-ES" b="1" dirty="0" smtClean="0"/>
              <a:t>Tim </a:t>
            </a:r>
            <a:r>
              <a:rPr lang="es-ES" b="1" dirty="0" err="1"/>
              <a:t>Berners</a:t>
            </a:r>
            <a:r>
              <a:rPr lang="es-ES" b="1" dirty="0"/>
              <a:t>-Lee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1" y="2952031"/>
            <a:ext cx="1905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28184" y="5384324"/>
            <a:ext cx="2900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Tim </a:t>
            </a:r>
            <a:r>
              <a:rPr lang="es-ES" b="1" dirty="0" err="1"/>
              <a:t>Berners</a:t>
            </a:r>
            <a:r>
              <a:rPr lang="es-ES" b="1" dirty="0"/>
              <a:t>-Lee </a:t>
            </a:r>
            <a:r>
              <a:rPr lang="es-ES" dirty="0"/>
              <a:t>en 1989 en el </a:t>
            </a:r>
            <a:r>
              <a:rPr lang="es-ES" dirty="0" err="1" smtClean="0"/>
              <a:t>Swiss</a:t>
            </a:r>
            <a:r>
              <a:rPr lang="es-ES" dirty="0" smtClean="0"/>
              <a:t> (investigación </a:t>
            </a:r>
            <a:r>
              <a:rPr lang="es-ES" dirty="0"/>
              <a:t>nuclear centro </a:t>
            </a:r>
            <a:r>
              <a:rPr lang="es-ES" dirty="0" smtClean="0"/>
              <a:t>CERN) creó </a:t>
            </a:r>
            <a:r>
              <a:rPr lang="es-ES" dirty="0" err="1"/>
              <a:t>World</a:t>
            </a:r>
            <a:r>
              <a:rPr lang="es-ES" dirty="0"/>
              <a:t> Wide Web (WWW</a:t>
            </a:r>
            <a:r>
              <a:rPr lang="es-ES" dirty="0" smtClean="0"/>
              <a:t>).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40875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794322"/>
          </a:xfrm>
        </p:spPr>
        <p:txBody>
          <a:bodyPr>
            <a:normAutofit/>
          </a:bodyPr>
          <a:lstStyle/>
          <a:p>
            <a:r>
              <a:rPr lang="es-ES" sz="3100" dirty="0" smtClean="0"/>
              <a:t>El desarrollo explosivo de la tecnología digital se percibe como algo inquietante. Se ven, a la vez, oportunidades y riesgos, de iguales o mayor magnitud. </a:t>
            </a:r>
            <a:br>
              <a:rPr lang="es-ES" sz="3100" dirty="0" smtClean="0"/>
            </a:br>
            <a:r>
              <a:rPr lang="es-ES" sz="2800" dirty="0" smtClean="0"/>
              <a:t>El </a:t>
            </a:r>
            <a:r>
              <a:rPr lang="es-ES" sz="2800" i="1" dirty="0" smtClean="0"/>
              <a:t>informe </a:t>
            </a:r>
            <a:r>
              <a:rPr lang="es-ES" sz="2800" i="1" dirty="0" err="1" smtClean="0"/>
              <a:t>Brundtland</a:t>
            </a:r>
            <a:r>
              <a:rPr lang="es-ES" sz="2800" i="1" dirty="0" smtClean="0"/>
              <a:t> </a:t>
            </a:r>
            <a:r>
              <a:rPr lang="es-ES" sz="2800" dirty="0" smtClean="0"/>
              <a:t>(1984)</a:t>
            </a:r>
            <a:r>
              <a:rPr lang="es-ES" sz="2800" i="1" dirty="0" smtClean="0"/>
              <a:t> </a:t>
            </a:r>
            <a:r>
              <a:rPr lang="es-ES" sz="2800" dirty="0" smtClean="0"/>
              <a:t>se apresuró en posibles efectos beneficiosos… nadie contemplo el desarrollo exponencial.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913089"/>
            <a:ext cx="2736304" cy="3739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400" dirty="0" smtClean="0"/>
              <a:t>Todavía no hay un estudio serio sobre las supuestas </a:t>
            </a:r>
            <a:r>
              <a:rPr lang="es-ES" sz="2400" dirty="0"/>
              <a:t>v</a:t>
            </a:r>
            <a:r>
              <a:rPr lang="es-ES" sz="2400" dirty="0" smtClean="0"/>
              <a:t>entajas ecológicas, ni sobre los </a:t>
            </a:r>
            <a:r>
              <a:rPr lang="es-ES" sz="2400" b="1" dirty="0" smtClean="0"/>
              <a:t>impactos ambientales y riesgos existenciales</a:t>
            </a:r>
            <a:r>
              <a:rPr lang="es-ES" sz="2400" dirty="0" smtClean="0"/>
              <a:t>. Hay peligros antropológicos!!</a:t>
            </a:r>
          </a:p>
          <a:p>
            <a:pPr marL="0" indent="0">
              <a:buNone/>
            </a:pPr>
            <a:r>
              <a:rPr lang="es-ES" sz="2400" dirty="0" smtClean="0"/>
              <a:t>La perfección biotecnológica del hombre: eugenesia liberal.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314947" cy="34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744416" cy="34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95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1638"/>
            <a:ext cx="5148064" cy="146917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La tecnificación de la naturaleza humana y adiós al sujeto moderno.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4536504" cy="50069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“… no faltan especulaciones temerarias. Un puñado de intelectuales completamente alucinados intenta leer el futuro en posos de café de un </a:t>
            </a:r>
            <a:r>
              <a:rPr lang="es-ES" dirty="0" err="1" smtClean="0"/>
              <a:t>posthumanismo</a:t>
            </a:r>
            <a:r>
              <a:rPr lang="es-ES" dirty="0" smtClean="0"/>
              <a:t> de giro naturalista sólo para seguir tramando contra la  supuesta pared del tiempo –</a:t>
            </a:r>
            <a:r>
              <a:rPr lang="es-ES" dirty="0" err="1" smtClean="0"/>
              <a:t>hipermoderno</a:t>
            </a:r>
            <a:r>
              <a:rPr lang="es-ES" dirty="0" smtClean="0"/>
              <a:t>… el adiós elitista a la ilusión de la igualdad.</a:t>
            </a:r>
          </a:p>
          <a:p>
            <a:pPr marL="0" indent="0">
              <a:buNone/>
            </a:pPr>
            <a:r>
              <a:rPr lang="es-ES" dirty="0" smtClean="0"/>
              <a:t>…expresan chifladuras o pronósticos dignos de tomarse en serio”.</a:t>
            </a:r>
          </a:p>
          <a:p>
            <a:pPr marL="0" indent="0">
              <a:buNone/>
            </a:pPr>
            <a:r>
              <a:rPr lang="es-ES" b="1" dirty="0" smtClean="0"/>
              <a:t>Jürgen Habermas. </a:t>
            </a:r>
            <a:endParaRPr lang="es-E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04951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353"/>
            <a:ext cx="3995936" cy="47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9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Índice.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¿Qué son las tecnologías exponenciales?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Sueños futuristas convertidos en pesadillas sociales.</a:t>
            </a:r>
          </a:p>
          <a:p>
            <a:r>
              <a:rPr lang="es-ES" dirty="0" smtClean="0"/>
              <a:t>Paradigma cartesiano-mecanicista-provinciano versus </a:t>
            </a:r>
            <a:r>
              <a:rPr lang="es-ES" dirty="0" err="1" smtClean="0"/>
              <a:t>pradigma</a:t>
            </a:r>
            <a:r>
              <a:rPr lang="es-ES" dirty="0" smtClean="0"/>
              <a:t> </a:t>
            </a:r>
            <a:r>
              <a:rPr lang="es-ES" dirty="0" err="1" smtClean="0"/>
              <a:t>organico-goetheniano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Ciencia reduccionista, filosofía dogmática, pensar 	unilateral, no sitúa antes una crisis filosófica.</a:t>
            </a:r>
          </a:p>
          <a:p>
            <a:r>
              <a:rPr lang="es-ES" dirty="0" smtClean="0"/>
              <a:t>¿Contra el progreso tecnológico? ¿contra el “giro naturalista” y recaída en la “borrachera racionalista” de la “evidencia”, “precisión” y una verdad dogmática?</a:t>
            </a:r>
          </a:p>
          <a:p>
            <a:pPr marL="0" indent="0">
              <a:buNone/>
            </a:pPr>
            <a:r>
              <a:rPr lang="es-ES" sz="2400" dirty="0" smtClean="0"/>
              <a:t>	Estamos ante otra huida delante de tecnologías que han 	provocado la actual crisis ecológica. </a:t>
            </a:r>
          </a:p>
        </p:txBody>
      </p:sp>
    </p:spTree>
    <p:extLst>
      <p:ext uri="{BB962C8B-B14F-4D97-AF65-F5344CB8AC3E}">
        <p14:creationId xmlns="" xmlns:p14="http://schemas.microsoft.com/office/powerpoint/2010/main" val="379458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4164"/>
            <a:ext cx="5296104" cy="1100579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B050"/>
                </a:solidFill>
              </a:rPr>
              <a:t>Diagnóstico digital.</a:t>
            </a:r>
            <a:br>
              <a:rPr lang="es-ES" sz="3600" b="1" dirty="0" smtClean="0">
                <a:solidFill>
                  <a:srgbClr val="00B050"/>
                </a:solidFill>
              </a:rPr>
            </a:br>
            <a:r>
              <a:rPr lang="es-ES" sz="3600" b="1" dirty="0" smtClean="0">
                <a:solidFill>
                  <a:srgbClr val="00B050"/>
                </a:solidFill>
              </a:rPr>
              <a:t> </a:t>
            </a:r>
            <a:r>
              <a:rPr lang="es-ES" sz="3600" dirty="0" smtClean="0"/>
              <a:t>¡Doctor Watson de IBM! 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7642" y="1340768"/>
            <a:ext cx="6583378" cy="3456384"/>
          </a:xfrm>
        </p:spPr>
        <p:txBody>
          <a:bodyPr>
            <a:normAutofit fontScale="92500"/>
          </a:bodyPr>
          <a:lstStyle/>
          <a:p>
            <a:r>
              <a:rPr lang="es-ES" sz="2400" dirty="0"/>
              <a:t>Pasar de la </a:t>
            </a:r>
            <a:r>
              <a:rPr lang="es-ES" sz="2400" b="1" dirty="0"/>
              <a:t>medicina terapéutica </a:t>
            </a:r>
            <a:r>
              <a:rPr lang="es-ES" sz="2400" dirty="0"/>
              <a:t>a la </a:t>
            </a:r>
            <a:r>
              <a:rPr lang="es-ES" sz="2400" b="1" dirty="0"/>
              <a:t>medicina </a:t>
            </a:r>
            <a:r>
              <a:rPr lang="es-ES" sz="2400" b="1" dirty="0" smtClean="0"/>
              <a:t>reparadora </a:t>
            </a:r>
            <a:r>
              <a:rPr lang="es-ES" sz="2400" dirty="0" smtClean="0"/>
              <a:t>(Rev. </a:t>
            </a:r>
            <a:r>
              <a:rPr lang="es-ES" sz="2400" dirty="0" err="1" smtClean="0"/>
              <a:t>Transhumanista</a:t>
            </a:r>
            <a:r>
              <a:rPr lang="es-ES" sz="2400" dirty="0"/>
              <a:t>,</a:t>
            </a:r>
            <a:r>
              <a:rPr lang="es-ES" sz="2400" dirty="0" smtClean="0"/>
              <a:t> </a:t>
            </a:r>
            <a:r>
              <a:rPr lang="es-ES" sz="2400" dirty="0" err="1" smtClean="0"/>
              <a:t>Luc</a:t>
            </a:r>
            <a:r>
              <a:rPr lang="es-ES" sz="2400" dirty="0" smtClean="0"/>
              <a:t> Ferry). Genómica, </a:t>
            </a:r>
            <a:r>
              <a:rPr lang="es-ES" sz="2400" dirty="0" err="1" smtClean="0"/>
              <a:t>inmunoterápia</a:t>
            </a:r>
            <a:r>
              <a:rPr lang="es-ES" sz="2400" dirty="0" smtClean="0"/>
              <a:t>…</a:t>
            </a:r>
          </a:p>
          <a:p>
            <a:r>
              <a:rPr lang="es-ES" sz="2400" b="1" dirty="0" smtClean="0"/>
              <a:t>Doctor Watson</a:t>
            </a:r>
            <a:r>
              <a:rPr lang="es-ES" sz="2400" dirty="0" smtClean="0"/>
              <a:t>: medico digital, más preciso, rápido, sin cansancio… ¿</a:t>
            </a:r>
            <a:r>
              <a:rPr lang="es-ES" sz="2400" dirty="0" err="1" smtClean="0"/>
              <a:t>Hiper</a:t>
            </a:r>
            <a:r>
              <a:rPr lang="es-ES" sz="2400" dirty="0" smtClean="0"/>
              <a:t>-diagnóstico, protocolos… medicina dela imprecisión (estadística)?</a:t>
            </a:r>
          </a:p>
          <a:p>
            <a:r>
              <a:rPr lang="es-ES" sz="2400" dirty="0" smtClean="0"/>
              <a:t>Erradica con </a:t>
            </a:r>
            <a:r>
              <a:rPr lang="es-ES" sz="2400" b="1" dirty="0" smtClean="0"/>
              <a:t>CRISPR/</a:t>
            </a:r>
            <a:r>
              <a:rPr lang="es-ES" sz="2400" b="1" dirty="0" err="1" smtClean="0"/>
              <a:t>Cap</a:t>
            </a:r>
            <a:r>
              <a:rPr lang="es-ES" sz="2400" dirty="0" smtClean="0"/>
              <a:t> enfermedades.</a:t>
            </a:r>
          </a:p>
          <a:p>
            <a:r>
              <a:rPr lang="es-ES" sz="2400" b="1" dirty="0" err="1" smtClean="0"/>
              <a:t>Biohacker</a:t>
            </a:r>
            <a:r>
              <a:rPr lang="es-ES" sz="2400" dirty="0" smtClean="0"/>
              <a:t>: el ADN es mío para manipular, bricolaje genético.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8" y="0"/>
            <a:ext cx="2597134" cy="32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7" y="3575661"/>
            <a:ext cx="2597134" cy="32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75450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246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¿Sueños o pesadillas?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1"/>
            <a:ext cx="5760640" cy="2836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Frente directivos con pensamiento “lineal” un pequeño grupo de empresarios exponenciales encontraran soluciones en 6D: Digital, Disrupción, Demostración, Desmaterialización, Decepción, Democratización.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6288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232525"/>
            <a:ext cx="30289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472514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Kurzweil</a:t>
            </a:r>
            <a:r>
              <a:rPr lang="es-ES" b="1" dirty="0"/>
              <a:t>, </a:t>
            </a:r>
            <a:r>
              <a:rPr lang="es-ES" dirty="0"/>
              <a:t>cuyo poder de </a:t>
            </a:r>
            <a:r>
              <a:rPr lang="es-ES" b="1" dirty="0"/>
              <a:t>predicción acerca del futuro de la inteligencia artificial </a:t>
            </a:r>
            <a:r>
              <a:rPr lang="es-ES" dirty="0"/>
              <a:t>fue elogiado por </a:t>
            </a:r>
            <a:r>
              <a:rPr lang="es-ES" b="1" dirty="0"/>
              <a:t>Bill Gates</a:t>
            </a:r>
            <a:r>
              <a:rPr lang="es-ES" dirty="0"/>
              <a:t>, cree que "los ordenadores son mil millones de veces más poderosos que hace 25 años y serán mil millones de veces más poderosas que ahora en otros veinticinco".</a:t>
            </a:r>
          </a:p>
        </p:txBody>
      </p:sp>
    </p:spTree>
    <p:extLst>
      <p:ext uri="{BB962C8B-B14F-4D97-AF65-F5344CB8AC3E}">
        <p14:creationId xmlns="" xmlns:p14="http://schemas.microsoft.com/office/powerpoint/2010/main" val="303294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Describe tecnología para satisfacer un planeta con 10.000 millones habitante.  </a:t>
            </a:r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1007"/>
            <a:ext cx="4139952" cy="28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549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764704"/>
            <a:ext cx="4320480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Toma 250 pastillas diarias para ser joven… dietas altas en azúcar…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2" y="548680"/>
            <a:ext cx="3399259" cy="51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968552" cy="35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16216" y="6203547"/>
            <a:ext cx="108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Kurzweil</a:t>
            </a:r>
            <a:r>
              <a:rPr lang="es-ES" dirty="0"/>
              <a:t>, </a:t>
            </a:r>
          </a:p>
        </p:txBody>
      </p:sp>
    </p:spTree>
    <p:extLst>
      <p:ext uri="{BB962C8B-B14F-4D97-AF65-F5344CB8AC3E}">
        <p14:creationId xmlns="" xmlns:p14="http://schemas.microsoft.com/office/powerpoint/2010/main" val="379682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55" y="3796866"/>
            <a:ext cx="4524627" cy="24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2702" y="314007"/>
            <a:ext cx="91767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¡Comida sintética con </a:t>
            </a:r>
            <a:r>
              <a:rPr lang="es-ES" sz="3600" dirty="0"/>
              <a:t>electricidad, agua y </a:t>
            </a:r>
            <a:r>
              <a:rPr lang="es-ES" sz="3600" dirty="0" smtClean="0"/>
              <a:t>CO2!</a:t>
            </a:r>
          </a:p>
          <a:p>
            <a:pPr algn="ctr"/>
            <a:r>
              <a:rPr lang="es-ES" sz="3200" dirty="0" smtClean="0"/>
              <a:t>¡¡¡</a:t>
            </a:r>
            <a:r>
              <a:rPr lang="es-ES" sz="3200" dirty="0" err="1" smtClean="0"/>
              <a:t>Startup</a:t>
            </a:r>
            <a:r>
              <a:rPr lang="es-ES" sz="3200" dirty="0" smtClean="0"/>
              <a:t> finlandesa!!! </a:t>
            </a:r>
            <a:endParaRPr lang="es-ES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4169849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Permiten </a:t>
            </a:r>
            <a:r>
              <a:rPr lang="es-ES" dirty="0"/>
              <a:t>atender a 4 </a:t>
            </a:r>
            <a:r>
              <a:rPr lang="es-ES" dirty="0" smtClean="0"/>
              <a:t>desafíos </a:t>
            </a:r>
            <a:r>
              <a:rPr lang="es-ES" dirty="0"/>
              <a:t>de la humanidad: la protección del medio ambiente, la generación de energías limpias, el cuidado del agua y la seguridad alimentaria…  fabricación de proteínas sostenibles y puras a partir de </a:t>
            </a:r>
            <a:r>
              <a:rPr lang="es-ES" dirty="0" smtClean="0"/>
              <a:t>CO2.</a:t>
            </a:r>
          </a:p>
          <a:p>
            <a:r>
              <a:rPr lang="es-ES" b="1" dirty="0" smtClean="0"/>
              <a:t>¿Nutre?</a:t>
            </a:r>
          </a:p>
          <a:p>
            <a:r>
              <a:rPr lang="es-ES" b="1" dirty="0" smtClean="0"/>
              <a:t>¿Relega la políticas climática basadas en abandonar combustibles fósiles? </a:t>
            </a:r>
            <a:endParaRPr lang="es-ES" b="1" dirty="0"/>
          </a:p>
        </p:txBody>
      </p:sp>
      <p:sp>
        <p:nvSpPr>
          <p:cNvPr id="2" name="1 Rectángulo"/>
          <p:cNvSpPr/>
          <p:nvPr/>
        </p:nvSpPr>
        <p:spPr>
          <a:xfrm>
            <a:off x="4252282" y="18505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Carne cultivada en laboratorio. Ganado sin cuernos. Bacterias de diseño. Hay docenas de </a:t>
            </a:r>
            <a:r>
              <a:rPr lang="es-ES" b="1" dirty="0"/>
              <a:t>productos futuristas </a:t>
            </a:r>
            <a:r>
              <a:rPr lang="es-ES" dirty="0"/>
              <a:t>que están haciéndose realidad gracias a nuevas herramientas como </a:t>
            </a:r>
            <a:r>
              <a:rPr lang="es-ES" b="1" dirty="0"/>
              <a:t>CRISPR y la biología sintética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9130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Pesadillas sociales.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411760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https://www.youtube.com/watch?v=dy1q9FveDAg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2796" y="2475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www.youtube.com/watch?v=wNkC9Gd_b7A</a:t>
            </a:r>
            <a:r>
              <a:rPr lang="es-ES" dirty="0" smtClean="0"/>
              <a:t>  (ESP)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47698"/>
            <a:ext cx="5329014" cy="28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790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Evaluar riesgos existenciales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sz="3600" b="1" dirty="0" smtClean="0"/>
              <a:t>CSER</a:t>
            </a:r>
            <a:r>
              <a:rPr lang="es-ES" sz="3600" dirty="0" smtClean="0"/>
              <a:t> –Universidad Cambridge</a:t>
            </a:r>
            <a:br>
              <a:rPr lang="es-ES" sz="3600" dirty="0" smtClean="0"/>
            </a:br>
            <a:r>
              <a:rPr lang="en-US" sz="3600" dirty="0"/>
              <a:t>The Centre for the Study of Existential Risk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4320480" cy="451479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Peligros próximos a la ciencia ficción y literatura de terror.</a:t>
            </a:r>
          </a:p>
          <a:p>
            <a:r>
              <a:rPr lang="es-ES" dirty="0" err="1" smtClean="0"/>
              <a:t>Heggerty</a:t>
            </a:r>
            <a:r>
              <a:rPr lang="es-ES" dirty="0" smtClean="0"/>
              <a:t> encargado de Centro de Estudios de Existenciales Riesgos para la humanidad.</a:t>
            </a:r>
          </a:p>
          <a:p>
            <a:r>
              <a:rPr lang="es-ES" dirty="0" smtClean="0"/>
              <a:t>¿Quién financia CSER?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2" y="2022723"/>
            <a:ext cx="3446556" cy="2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42" y="4581128"/>
            <a:ext cx="1990725" cy="21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0" y="4723690"/>
            <a:ext cx="16758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730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Digital </a:t>
            </a:r>
            <a:r>
              <a:rPr lang="es-ES" b="1" dirty="0" err="1" smtClean="0"/>
              <a:t>Future</a:t>
            </a:r>
            <a:r>
              <a:rPr lang="es-ES" b="1" dirty="0" smtClean="0"/>
              <a:t> </a:t>
            </a:r>
            <a:r>
              <a:rPr lang="es-ES" b="1" dirty="0" err="1" smtClean="0"/>
              <a:t>Society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sz="3100" dirty="0" smtClean="0"/>
              <a:t>Tecno-ética, humanismo tecnológico… </a:t>
            </a:r>
            <a:br>
              <a:rPr lang="es-ES" sz="3100" dirty="0" smtClean="0"/>
            </a:br>
            <a:r>
              <a:rPr lang="es-ES" sz="3100" dirty="0" smtClean="0"/>
              <a:t>…teníamos la bioética!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Amenaza </a:t>
            </a:r>
            <a:r>
              <a:rPr lang="es-ES" dirty="0"/>
              <a:t>de la tiranía del </a:t>
            </a:r>
            <a:r>
              <a:rPr lang="es-ES" dirty="0" smtClean="0"/>
              <a:t>algoritmo.</a:t>
            </a:r>
          </a:p>
          <a:p>
            <a:r>
              <a:rPr lang="es-ES" dirty="0" smtClean="0"/>
              <a:t>Nuevos </a:t>
            </a:r>
            <a:r>
              <a:rPr lang="es-ES" dirty="0"/>
              <a:t>avances tecnológicos, hay una agenda oculta que trabaja para configurar un poder absoluto de las “</a:t>
            </a:r>
            <a:r>
              <a:rPr lang="es-ES" b="1" i="1" dirty="0"/>
              <a:t>matemáticas con prejuicios</a:t>
            </a:r>
            <a:r>
              <a:rPr lang="es-ES" dirty="0" smtClean="0"/>
              <a:t>” (Marta </a:t>
            </a:r>
            <a:r>
              <a:rPr lang="es-ES" dirty="0" err="1" smtClean="0"/>
              <a:t>Peirano</a:t>
            </a:r>
            <a:r>
              <a:rPr lang="es-ES" dirty="0" smtClean="0"/>
              <a:t>).</a:t>
            </a:r>
          </a:p>
          <a:p>
            <a:r>
              <a:rPr lang="es-ES" dirty="0"/>
              <a:t>“</a:t>
            </a:r>
            <a:r>
              <a:rPr lang="es-ES" b="1" i="1" dirty="0"/>
              <a:t>Cuando llamas para cambiar el contrato con tu operadora telefónica, hacer una devolución o quejarte de una factura, hay un algoritmo que reconoce tu número y valora en qué orden de </a:t>
            </a:r>
            <a:r>
              <a:rPr lang="es-ES" b="1" i="1" dirty="0" smtClean="0"/>
              <a:t>prioridad..”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(Marta </a:t>
            </a:r>
            <a:r>
              <a:rPr lang="es-ES" dirty="0" err="1">
                <a:solidFill>
                  <a:prstClr val="black"/>
                </a:solidFill>
              </a:rPr>
              <a:t>Peirano</a:t>
            </a:r>
            <a:r>
              <a:rPr lang="es-ES" dirty="0">
                <a:solidFill>
                  <a:prstClr val="black"/>
                </a:solidFill>
              </a:rPr>
              <a:t>).</a:t>
            </a:r>
            <a:endParaRPr lang="es-ES" b="1" i="1" dirty="0" smtClean="0"/>
          </a:p>
          <a:p>
            <a:r>
              <a:rPr lang="es-ES" dirty="0"/>
              <a:t>Barcelona </a:t>
            </a:r>
            <a:r>
              <a:rPr lang="es-ES" dirty="0" smtClean="0"/>
              <a:t>capital global el “humanismo tecnológico”.</a:t>
            </a:r>
          </a:p>
          <a:p>
            <a:r>
              <a:rPr lang="es-ES" dirty="0" smtClean="0"/>
              <a:t>Un “mal uso” </a:t>
            </a:r>
            <a:r>
              <a:rPr lang="es-ES" dirty="0"/>
              <a:t>del reconocimiento facial y del resto de datos biométricos en las </a:t>
            </a:r>
            <a:r>
              <a:rPr lang="es-ES" dirty="0" err="1"/>
              <a:t>smart</a:t>
            </a:r>
            <a:r>
              <a:rPr lang="es-ES" dirty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, “¿buen uso?”</a:t>
            </a:r>
          </a:p>
          <a:p>
            <a:r>
              <a:rPr lang="pt-BR" dirty="0" smtClean="0"/>
              <a:t>DFS </a:t>
            </a:r>
            <a:r>
              <a:rPr lang="pt-BR" b="1" dirty="0" smtClean="0"/>
              <a:t>3,5 </a:t>
            </a:r>
            <a:r>
              <a:rPr lang="pt-BR" b="1" dirty="0" err="1" smtClean="0"/>
              <a:t>millones</a:t>
            </a:r>
            <a:r>
              <a:rPr lang="pt-BR" b="1" dirty="0" smtClean="0"/>
              <a:t> de euros, Red.es, com MWC, </a:t>
            </a:r>
            <a:r>
              <a:rPr lang="pt-BR" b="1" dirty="0"/>
              <a:t>Telefónica, Orange, Vodafone, </a:t>
            </a:r>
            <a:r>
              <a:rPr lang="pt-BR" b="1" dirty="0" err="1"/>
              <a:t>CaixaBank</a:t>
            </a:r>
            <a:r>
              <a:rPr lang="pt-BR" b="1" dirty="0"/>
              <a:t> y </a:t>
            </a:r>
            <a:r>
              <a:rPr lang="pt-BR" b="1" dirty="0" err="1" smtClean="0"/>
              <a:t>Damm</a:t>
            </a:r>
            <a:r>
              <a:rPr lang="pt-BR" dirty="0"/>
              <a:t>.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9780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Riesgos emergentes Comisión europea.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3100" dirty="0"/>
              <a:t>Comité Científico de la Comisión Europea sobre Salud, Medio Ambiente y Riesgos Emergentes (SCHEER) </a:t>
            </a:r>
            <a:r>
              <a:rPr lang="es-ES" sz="3100" dirty="0" smtClean="0"/>
              <a:t> 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4409728"/>
            <a:ext cx="8229600" cy="2448272"/>
          </a:xfrm>
        </p:spPr>
        <p:txBody>
          <a:bodyPr>
            <a:normAutofit/>
          </a:bodyPr>
          <a:lstStyle/>
          <a:p>
            <a:r>
              <a:rPr lang="es-ES" sz="2400" dirty="0"/>
              <a:t>Los riesgos potenciales para la salud humana de los diodos emisores de luz (LED</a:t>
            </a:r>
            <a:r>
              <a:rPr lang="es-ES" sz="2400" dirty="0" smtClean="0"/>
              <a:t>) (azul) del </a:t>
            </a:r>
            <a:r>
              <a:rPr lang="es-ES" sz="2400" dirty="0"/>
              <a:t>Comité Científico de Riesgos Sanitarios, Ambientales y Emergentes (CRSAE</a:t>
            </a:r>
            <a:r>
              <a:rPr lang="es-ES" sz="2400" dirty="0" smtClean="0"/>
              <a:t>).</a:t>
            </a:r>
          </a:p>
          <a:p>
            <a:r>
              <a:rPr lang="es-ES" sz="2400" dirty="0" smtClean="0"/>
              <a:t>El </a:t>
            </a:r>
            <a:r>
              <a:rPr lang="es-ES" sz="2400" dirty="0"/>
              <a:t>SCHEER, </a:t>
            </a:r>
            <a:r>
              <a:rPr lang="es-ES" sz="2400" dirty="0" smtClean="0"/>
              <a:t>riesgos </a:t>
            </a:r>
            <a:r>
              <a:rPr lang="es-ES" sz="2400" dirty="0"/>
              <a:t>emergentes de la </a:t>
            </a:r>
            <a:r>
              <a:rPr lang="es-ES" sz="2400" dirty="0" smtClean="0"/>
              <a:t>UE, </a:t>
            </a:r>
            <a:r>
              <a:rPr lang="es-ES" sz="2400" dirty="0"/>
              <a:t>ha alertado de que la tecnología 5G puede tener un riesgo de 3 sobre </a:t>
            </a:r>
            <a:r>
              <a:rPr lang="es-ES" sz="2400" dirty="0" smtClean="0"/>
              <a:t>3 para fauna.</a:t>
            </a:r>
          </a:p>
          <a:p>
            <a:r>
              <a:rPr lang="es-ES" sz="2400" dirty="0" err="1"/>
              <a:t>E</a:t>
            </a:r>
            <a:r>
              <a:rPr lang="es-ES" sz="2400" dirty="0" err="1" smtClean="0"/>
              <a:t>tc</a:t>
            </a:r>
            <a:endParaRPr lang="es-E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168"/>
            <a:ext cx="5036845" cy="22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12" y="2043426"/>
            <a:ext cx="3703210" cy="21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585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2531477"/>
            <a:ext cx="2664296" cy="43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4" y="2924944"/>
            <a:ext cx="2160265" cy="305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" y="-15397"/>
            <a:ext cx="5041816" cy="26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66" y="-15397"/>
            <a:ext cx="4115306" cy="25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8396" y="2617246"/>
            <a:ext cx="41701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 smtClean="0"/>
              <a:t>Posthumanismo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r>
              <a:rPr lang="es-ES" dirty="0" smtClean="0"/>
              <a:t>Estamos </a:t>
            </a:r>
            <a:r>
              <a:rPr lang="es-ES" dirty="0"/>
              <a:t>en un momento de crítica del antropocentrismo, de la idea de una especie central que controla a todas las otras. «</a:t>
            </a:r>
            <a:r>
              <a:rPr lang="es-ES" dirty="0" err="1"/>
              <a:t>Posthumano</a:t>
            </a:r>
            <a:r>
              <a:rPr lang="es-ES" dirty="0"/>
              <a:t>» no es un gran concepto. A mí personalmente no me gusta, pero por el momento no tenemos otro mejor para designar las investigaciones y los experimentos que se están llevando a cabo en universidades y centros culturales, que se centran en nuevas formas de pensar en qué nos estamos convirtiendo</a:t>
            </a:r>
          </a:p>
        </p:txBody>
      </p:sp>
    </p:spTree>
    <p:extLst>
      <p:ext uri="{BB962C8B-B14F-4D97-AF65-F5344CB8AC3E}">
        <p14:creationId xmlns="" xmlns:p14="http://schemas.microsoft.com/office/powerpoint/2010/main" val="72823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14202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son las tecnologías exponenciales</a:t>
            </a:r>
            <a:r>
              <a:rPr lang="es-ES" dirty="0" smtClean="0"/>
              <a:t>?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¿Cómo poner en marcha evaluaciones fiables de tecnologías peligrosas? ¡Riesgos existenciales para la humanidad!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s-ES" dirty="0" smtClean="0"/>
              <a:t>Tecnologías exponenciales ¿son sostenibles? </a:t>
            </a:r>
          </a:p>
          <a:p>
            <a:r>
              <a:rPr lang="es-ES" dirty="0" smtClean="0"/>
              <a:t>Riesgo para libertad.</a:t>
            </a:r>
          </a:p>
          <a:p>
            <a:r>
              <a:rPr lang="es-ES" dirty="0" smtClean="0"/>
              <a:t>Riesgo ambiental, limites de materiales.</a:t>
            </a:r>
          </a:p>
          <a:p>
            <a:r>
              <a:rPr lang="es-ES" dirty="0" smtClean="0"/>
              <a:t>La deshumanización.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303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¿Son sostenibles las atroces eco-fantasías?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La Ley Moore no tiene validez eterna: las innovaciones, mejoras de eficiencia no son infinitas.</a:t>
            </a:r>
          </a:p>
          <a:p>
            <a:r>
              <a:rPr lang="es-ES" dirty="0" smtClean="0"/>
              <a:t>Existe limites de materiales. UE, 2014: “</a:t>
            </a:r>
            <a:r>
              <a:rPr lang="es-ES" i="1" dirty="0" err="1" smtClean="0"/>
              <a:t>Critical</a:t>
            </a:r>
            <a:r>
              <a:rPr lang="es-ES" i="1" dirty="0" smtClean="0"/>
              <a:t> </a:t>
            </a:r>
            <a:r>
              <a:rPr lang="es-ES" i="1" dirty="0" err="1" smtClean="0"/>
              <a:t>Raw</a:t>
            </a:r>
            <a:r>
              <a:rPr lang="es-ES" i="1" dirty="0" smtClean="0"/>
              <a:t> </a:t>
            </a:r>
            <a:r>
              <a:rPr lang="es-ES" i="1" dirty="0" err="1" smtClean="0"/>
              <a:t>Materials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Universidad de Naciones Unidas evaluó 	que en 2014 se produjo 41,8 millones de toneladas de basura electrónica, algunos materiales (plomo, cadmio, mercurio, contaminan vertederos, ríos, </a:t>
            </a:r>
            <a:r>
              <a:rPr lang="es-ES" dirty="0" err="1" smtClean="0"/>
              <a:t>atmófera</a:t>
            </a:r>
            <a:r>
              <a:rPr lang="es-ES" dirty="0" smtClean="0"/>
              <a:t>). La miniaturización de </a:t>
            </a:r>
            <a:r>
              <a:rPr lang="es-ES" dirty="0" err="1" smtClean="0"/>
              <a:t>IoT</a:t>
            </a:r>
            <a:r>
              <a:rPr lang="es-ES" dirty="0" smtClean="0"/>
              <a:t> complica la recuperación. </a:t>
            </a:r>
          </a:p>
          <a:p>
            <a:r>
              <a:rPr lang="es-ES" dirty="0" smtClean="0"/>
              <a:t>TIC, </a:t>
            </a:r>
            <a:r>
              <a:rPr lang="es-ES" dirty="0" err="1" smtClean="0"/>
              <a:t>IoT</a:t>
            </a:r>
            <a:r>
              <a:rPr lang="es-ES" dirty="0" smtClean="0"/>
              <a:t>, 3D, Industria 4.0 …con miles de millones microcircuitos incrementa los residuos, energía, agua, materiales críticos…</a:t>
            </a:r>
          </a:p>
          <a:p>
            <a:r>
              <a:rPr lang="es-ES" dirty="0" smtClean="0"/>
              <a:t>Industria 4.0, con 3D, supone una logística de 60 materiales raros.</a:t>
            </a:r>
          </a:p>
          <a:p>
            <a:r>
              <a:rPr lang="es-ES" dirty="0" smtClean="0"/>
              <a:t>Los efectos ambientales no se miden en cantidad; metales pesado… 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3400" dirty="0" smtClean="0"/>
              <a:t>La tecnología simplemente, afirma </a:t>
            </a:r>
            <a:r>
              <a:rPr lang="es-ES" sz="3400" b="1" dirty="0" smtClean="0"/>
              <a:t>Montgomery</a:t>
            </a:r>
            <a:r>
              <a:rPr lang="es-ES" sz="3400" dirty="0" smtClean="0"/>
              <a:t>, </a:t>
            </a:r>
            <a:r>
              <a:rPr lang="es-ES" sz="3400" b="1" i="1" dirty="0" smtClean="0"/>
              <a:t>no puede resolver los problemas ecológicos; crean otro de dimensiones inasequibles</a:t>
            </a:r>
            <a:r>
              <a:rPr lang="es-ES" sz="3400" dirty="0" smtClean="0"/>
              <a:t>.</a:t>
            </a:r>
          </a:p>
          <a:p>
            <a:pPr marL="0" indent="0">
              <a:buNone/>
            </a:pPr>
            <a:r>
              <a:rPr lang="es-ES" sz="3400" b="1" dirty="0" smtClean="0"/>
              <a:t>Nos fascina la rapidez de las innovaciones tecnológicas</a:t>
            </a:r>
            <a:r>
              <a:rPr lang="es-ES" sz="3400" dirty="0" smtClean="0"/>
              <a:t>.</a:t>
            </a:r>
          </a:p>
          <a:p>
            <a:pPr marL="0" indent="0">
              <a:buNone/>
            </a:pPr>
            <a:r>
              <a:rPr lang="es-ES" sz="3400" dirty="0" smtClean="0"/>
              <a:t>Tendremos un </a:t>
            </a:r>
            <a:r>
              <a:rPr lang="es-ES" sz="3400" b="1" dirty="0" smtClean="0"/>
              <a:t>mundo lleno de residuos </a:t>
            </a:r>
            <a:r>
              <a:rPr lang="es-ES" sz="3400" dirty="0" smtClean="0"/>
              <a:t>y </a:t>
            </a:r>
            <a:r>
              <a:rPr lang="es-ES" sz="3400" b="1" dirty="0" smtClean="0"/>
              <a:t>vacío de recursos</a:t>
            </a:r>
            <a:r>
              <a:rPr lang="es-ES" sz="3400" dirty="0" smtClean="0"/>
              <a:t>. </a:t>
            </a:r>
          </a:p>
          <a:p>
            <a:pPr marL="0" indent="0">
              <a:buNone/>
            </a:pPr>
            <a:r>
              <a:rPr lang="es-ES" sz="3400" dirty="0" smtClean="0"/>
              <a:t>Cada década se </a:t>
            </a:r>
            <a:r>
              <a:rPr lang="es-ES" sz="3400" b="1" dirty="0" smtClean="0"/>
              <a:t>duplica la destrucción del planeta</a:t>
            </a:r>
            <a:r>
              <a:rPr lang="es-ES" sz="3400" dirty="0" smtClean="0"/>
              <a:t>.</a:t>
            </a:r>
            <a:endParaRPr lang="es-ES" sz="3400" dirty="0"/>
          </a:p>
        </p:txBody>
      </p:sp>
    </p:spTree>
    <p:extLst>
      <p:ext uri="{BB962C8B-B14F-4D97-AF65-F5344CB8AC3E}">
        <p14:creationId xmlns="" xmlns:p14="http://schemas.microsoft.com/office/powerpoint/2010/main" val="502010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95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09" y="2060848"/>
            <a:ext cx="4604491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2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it-IT" dirty="0"/>
              <a:t>Paradigma cartesiano-mecanicista-provinciano versus goetheniano. Una crisis filosófica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Divorcio entre ciencia, educación y sociedad.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4521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2854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Píndaro: eres el que será. </a:t>
            </a:r>
            <a:br>
              <a:rPr lang="es-ES" dirty="0" smtClean="0"/>
            </a:br>
            <a:r>
              <a:rPr lang="es-ES" sz="3100" dirty="0" smtClean="0"/>
              <a:t>El hombre tiene la faena de hacerse a si mismo. </a:t>
            </a:r>
            <a:endParaRPr lang="es-ES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48064" cy="29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2329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7968" y="404664"/>
            <a:ext cx="5526072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Y.N. </a:t>
            </a:r>
            <a:r>
              <a:rPr lang="es-ES" b="1" dirty="0" err="1" smtClean="0"/>
              <a:t>Harari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“Nuestra propia esencia como seres humanos está en peligro”.</a:t>
            </a:r>
          </a:p>
          <a:p>
            <a:pPr marL="0" indent="0">
              <a:buNone/>
            </a:pPr>
            <a:r>
              <a:rPr lang="es-ES" dirty="0" smtClean="0"/>
              <a:t>“Si queremos seguir con estas preguntas tendremos que anclas la tecnología en más firmeza ética. Prepararnos para crear instituciones capaces de abordar las consecuencias tecnológicas, instituciones  que puedan y deban frenarlas”.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E.U. </a:t>
            </a:r>
            <a:r>
              <a:rPr lang="es-ES" b="1" dirty="0" err="1" smtClean="0"/>
              <a:t>Weizsäcker</a:t>
            </a: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No existe instituciones, ni nacionales ni internacionales, que tenga la menor idea de lo que se avecina,  no que observen el controvertido desarrollo de la tecnología y evalúen los riesgos.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-1"/>
            <a:ext cx="3491880" cy="2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152367"/>
            <a:ext cx="3491880" cy="47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954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ES" sz="3200" i="1" dirty="0" smtClean="0"/>
              <a:t>Pensamiento dualista occidental es dogmático, conflictivo (a favor /en contra), reduccionistas.</a:t>
            </a:r>
            <a:br>
              <a:rPr lang="es-ES" sz="3200" i="1" dirty="0" smtClean="0"/>
            </a:br>
            <a:r>
              <a:rPr lang="es-ES" sz="3200" i="1" dirty="0" smtClean="0"/>
              <a:t>El pensar oriental es armónico, integrador… </a:t>
            </a:r>
            <a:endParaRPr lang="es-ES" sz="3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6809"/>
            <a:ext cx="6083291" cy="48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656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De los años 80… “optimismo tecnológico”…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5868144" cy="537321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1987 se el </a:t>
            </a:r>
            <a:r>
              <a:rPr lang="es-ES" b="1" dirty="0" smtClean="0"/>
              <a:t>Informa </a:t>
            </a:r>
            <a:r>
              <a:rPr lang="es-ES" b="1" dirty="0" err="1" smtClean="0"/>
              <a:t>Brundtland</a:t>
            </a: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Definía el Desarrollo Sostenible: evalúa positivo </a:t>
            </a:r>
            <a:r>
              <a:rPr lang="es-ES" dirty="0"/>
              <a:t>para el medio </a:t>
            </a:r>
            <a:r>
              <a:rPr lang="es-ES" dirty="0" smtClean="0"/>
              <a:t>ambiente </a:t>
            </a:r>
            <a:r>
              <a:rPr lang="es-ES" dirty="0"/>
              <a:t>las </a:t>
            </a:r>
            <a:r>
              <a:rPr lang="es-ES" dirty="0" smtClean="0"/>
              <a:t>era digital. </a:t>
            </a:r>
          </a:p>
          <a:p>
            <a:r>
              <a:rPr lang="es-ES" dirty="0" smtClean="0"/>
              <a:t>La </a:t>
            </a:r>
            <a:r>
              <a:rPr lang="es-ES" b="1" dirty="0" smtClean="0"/>
              <a:t>Cumbre Mundial de la Sociedad de la Información </a:t>
            </a:r>
            <a:r>
              <a:rPr lang="es-ES" dirty="0" smtClean="0"/>
              <a:t>(MMSI 2003-2005).</a:t>
            </a:r>
          </a:p>
          <a:p>
            <a:pPr marL="0" indent="0">
              <a:buNone/>
            </a:pPr>
            <a:r>
              <a:rPr lang="es-ES" dirty="0" smtClean="0"/>
              <a:t>Afirma </a:t>
            </a:r>
            <a:r>
              <a:rPr lang="es-ES" dirty="0"/>
              <a:t>que la revolución de la TIC puede tener un enorme impacto positivo sobre el desarrollo sostenible</a:t>
            </a:r>
            <a:r>
              <a:rPr lang="es-ES" dirty="0" smtClean="0"/>
              <a:t>.</a:t>
            </a:r>
          </a:p>
          <a:p>
            <a:r>
              <a:rPr lang="es-ES" dirty="0" smtClean="0"/>
              <a:t>2015 </a:t>
            </a:r>
            <a:r>
              <a:rPr lang="es-ES" b="1" dirty="0" smtClean="0"/>
              <a:t>Agenda 2030 y ODS </a:t>
            </a:r>
            <a:r>
              <a:rPr lang="es-ES" dirty="0" smtClean="0"/>
              <a:t>en Naciones Unidas.   </a:t>
            </a:r>
          </a:p>
          <a:p>
            <a:pPr marL="0" indent="0">
              <a:buNone/>
            </a:pPr>
            <a:r>
              <a:rPr lang="es-ES" dirty="0" smtClean="0"/>
              <a:t>“Big </a:t>
            </a:r>
            <a:r>
              <a:rPr lang="es-ES" dirty="0"/>
              <a:t>Data, Robotización, </a:t>
            </a:r>
            <a:r>
              <a:rPr lang="es-ES" dirty="0" err="1"/>
              <a:t>Blockchain</a:t>
            </a:r>
            <a:r>
              <a:rPr lang="es-ES" dirty="0"/>
              <a:t> e Inteligencia Artificial, como palancas clave de cómo la digitalización puede cooperar a la consecución y ser una herramienta fundamental para la incorporación de los Objetivos Desarrollo </a:t>
            </a:r>
            <a:r>
              <a:rPr lang="es-ES" dirty="0" smtClean="0"/>
              <a:t>Sostenible”(“Experta” en Sostenibilidad y RS #ODS).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275857" cy="26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200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3</a:t>
            </a:r>
            <a:r>
              <a:rPr lang="es-ES" sz="4000" dirty="0" smtClean="0"/>
              <a:t>0 años después de Informe </a:t>
            </a:r>
            <a:r>
              <a:rPr lang="es-ES" sz="4000" dirty="0" err="1" smtClean="0"/>
              <a:t>Brundtland</a:t>
            </a:r>
            <a:r>
              <a:rPr lang="es-ES" sz="4000" dirty="0"/>
              <a:t>,</a:t>
            </a:r>
            <a:br>
              <a:rPr lang="es-ES" sz="4000" dirty="0"/>
            </a:br>
            <a:r>
              <a:rPr lang="es-ES" sz="4000" dirty="0" smtClean="0"/>
              <a:t>…“arrogante optimismo de singularidad”.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7"/>
            <a:ext cx="5662464" cy="5500039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En los años 80 no </a:t>
            </a:r>
            <a:r>
              <a:rPr lang="es-ES" sz="2800" dirty="0"/>
              <a:t>se tenia ni idea de su desarrollo “exponencial”. </a:t>
            </a:r>
          </a:p>
          <a:p>
            <a:r>
              <a:rPr lang="es-ES" sz="2800" dirty="0" smtClean="0"/>
              <a:t>La Ley de </a:t>
            </a:r>
            <a:r>
              <a:rPr lang="es-ES" sz="2800" dirty="0" err="1" smtClean="0"/>
              <a:t>Metcafe</a:t>
            </a:r>
            <a:r>
              <a:rPr lang="es-ES" sz="2800" dirty="0" smtClean="0"/>
              <a:t>: el valor de una red el es cuadrado del  número de usuarios. </a:t>
            </a:r>
            <a:endParaRPr lang="es-ES" sz="2800" dirty="0"/>
          </a:p>
          <a:p>
            <a:r>
              <a:rPr lang="es-ES" sz="2800" dirty="0" smtClean="0"/>
              <a:t>Multiplicar </a:t>
            </a:r>
            <a:r>
              <a:rPr lang="es-ES" sz="2800" dirty="0"/>
              <a:t>exponencialmente los </a:t>
            </a:r>
            <a:r>
              <a:rPr lang="es-ES" sz="2800" dirty="0" smtClean="0"/>
              <a:t>datos supone una reducción de costes.</a:t>
            </a:r>
            <a:endParaRPr lang="es-ES" sz="2800" dirty="0"/>
          </a:p>
          <a:p>
            <a:pPr marL="0" indent="0">
              <a:buNone/>
            </a:pPr>
            <a:r>
              <a:rPr lang="es-ES" sz="2800" b="1" dirty="0" smtClean="0"/>
              <a:t>¡¿</a:t>
            </a:r>
            <a:r>
              <a:rPr lang="es-ES" sz="2800" b="1" dirty="0"/>
              <a:t>El desarrollo sostenible se ha beneficiado de ello</a:t>
            </a:r>
            <a:r>
              <a:rPr lang="es-ES" sz="2800" b="1" dirty="0" smtClean="0"/>
              <a:t>?!</a:t>
            </a:r>
          </a:p>
          <a:p>
            <a:r>
              <a:rPr lang="es-ES" sz="2800" dirty="0" smtClean="0"/>
              <a:t>Los </a:t>
            </a:r>
            <a:r>
              <a:rPr lang="es-ES" sz="2800" dirty="0"/>
              <a:t>únicos </a:t>
            </a:r>
            <a:r>
              <a:rPr lang="es-ES" sz="2800" dirty="0" smtClean="0"/>
              <a:t>beneficiados son los titulares </a:t>
            </a:r>
            <a:r>
              <a:rPr lang="es-ES" sz="2800" dirty="0"/>
              <a:t>de </a:t>
            </a:r>
            <a:r>
              <a:rPr lang="es-ES" sz="2800" dirty="0" smtClean="0"/>
              <a:t>esos </a:t>
            </a:r>
            <a:r>
              <a:rPr lang="es-ES" sz="2800" dirty="0"/>
              <a:t>datos (</a:t>
            </a:r>
            <a:r>
              <a:rPr lang="es-ES" sz="2800" dirty="0" err="1"/>
              <a:t>Zuckerberg</a:t>
            </a:r>
            <a:r>
              <a:rPr lang="es-ES" sz="2800" dirty="0" smtClean="0"/>
              <a:t>…). Se </a:t>
            </a:r>
            <a:r>
              <a:rPr lang="es-ES" sz="2800" dirty="0"/>
              <a:t>han hecho de forma </a:t>
            </a:r>
            <a:r>
              <a:rPr lang="es-ES" sz="2800" dirty="0" smtClean="0"/>
              <a:t>rápida </a:t>
            </a:r>
            <a:r>
              <a:rPr lang="es-ES" sz="2800" dirty="0" err="1" smtClean="0"/>
              <a:t>ultramillonários</a:t>
            </a:r>
            <a:r>
              <a:rPr lang="es-ES" sz="2800" dirty="0" smtClean="0"/>
              <a:t>  </a:t>
            </a:r>
            <a:r>
              <a:rPr lang="es-ES" sz="2800" dirty="0"/>
              <a:t>(si </a:t>
            </a:r>
            <a:r>
              <a:rPr lang="es-ES" sz="2800" dirty="0" smtClean="0"/>
              <a:t>comparamos la </a:t>
            </a:r>
            <a:r>
              <a:rPr lang="es-ES" sz="2800" dirty="0"/>
              <a:t>lentitud de Rockefeller</a:t>
            </a:r>
            <a:r>
              <a:rPr lang="es-ES" sz="2800" dirty="0" smtClean="0"/>
              <a:t>). </a:t>
            </a:r>
          </a:p>
          <a:p>
            <a:r>
              <a:rPr lang="es-ES" sz="2800" dirty="0" smtClean="0"/>
              <a:t>Escándalos hace pierde dinero de forma </a:t>
            </a:r>
            <a:r>
              <a:rPr lang="es-ES" sz="2800" dirty="0" err="1" smtClean="0"/>
              <a:t>ultrarápida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Mercado de datos crece un 30% anual.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51" y="3058267"/>
            <a:ext cx="3243257" cy="1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51" y="1340767"/>
            <a:ext cx="3228449" cy="17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51" y="4869161"/>
            <a:ext cx="3228449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139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Tecnologías exponenciales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sz="3100" dirty="0" smtClean="0"/>
              <a:t>La revolución digital y “salvación” ecológica. 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5868144" cy="5112568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Jeremy </a:t>
            </a:r>
            <a:r>
              <a:rPr lang="es-ES" sz="2800" dirty="0" err="1" smtClean="0"/>
              <a:t>Rifkin</a:t>
            </a:r>
            <a:r>
              <a:rPr lang="es-ES" sz="2800" dirty="0" smtClean="0"/>
              <a:t> promete:</a:t>
            </a:r>
          </a:p>
          <a:p>
            <a:pPr>
              <a:buFontTx/>
              <a:buChar char="-"/>
            </a:pPr>
            <a:r>
              <a:rPr lang="es-ES" sz="2400" dirty="0"/>
              <a:t>U</a:t>
            </a:r>
            <a:r>
              <a:rPr lang="es-ES" sz="2400" dirty="0" smtClean="0"/>
              <a:t>na economía de </a:t>
            </a:r>
            <a:r>
              <a:rPr lang="es-ES" sz="2400" i="1" dirty="0" smtClean="0"/>
              <a:t>coste marginal cero</a:t>
            </a:r>
            <a:r>
              <a:rPr lang="es-ES" sz="2400" dirty="0" smtClean="0"/>
              <a:t>.</a:t>
            </a:r>
          </a:p>
          <a:p>
            <a:pPr>
              <a:buFontTx/>
              <a:buChar char="-"/>
            </a:pPr>
            <a:r>
              <a:rPr lang="es-ES" sz="2400" dirty="0" smtClean="0"/>
              <a:t>Tecnologías disruptivas, energías descentralizadas, industria 4.0., 3D, etc.</a:t>
            </a:r>
          </a:p>
          <a:p>
            <a:pPr>
              <a:buFontTx/>
              <a:buChar char="-"/>
            </a:pPr>
            <a:r>
              <a:rPr lang="es-ES" sz="2400" dirty="0" smtClean="0"/>
              <a:t>Oportunidades infinitas para el medio ambiente, democracia, medicina…</a:t>
            </a:r>
          </a:p>
          <a:p>
            <a:r>
              <a:rPr lang="es-ES" sz="2800" dirty="0" smtClean="0"/>
              <a:t>Ley </a:t>
            </a:r>
            <a:r>
              <a:rPr lang="es-ES" sz="2800" dirty="0"/>
              <a:t>de Moore </a:t>
            </a:r>
            <a:r>
              <a:rPr lang="es-ES" sz="2800" dirty="0" smtClean="0"/>
              <a:t>(del fundador </a:t>
            </a:r>
            <a:r>
              <a:rPr lang="es-ES" sz="2800" dirty="0"/>
              <a:t>de </a:t>
            </a:r>
            <a:r>
              <a:rPr lang="es-ES" sz="2800" dirty="0" err="1"/>
              <a:t>intel</a:t>
            </a:r>
            <a:r>
              <a:rPr lang="es-ES" sz="2800" dirty="0"/>
              <a:t>) dice que los avances en microelectrónica </a:t>
            </a:r>
            <a:r>
              <a:rPr lang="es-ES" sz="2800" dirty="0" smtClean="0"/>
              <a:t>permiten </a:t>
            </a:r>
            <a:r>
              <a:rPr lang="es-ES" sz="2800" dirty="0"/>
              <a:t>que los </a:t>
            </a:r>
            <a:r>
              <a:rPr lang="es-ES" sz="2800" dirty="0" smtClean="0"/>
              <a:t>transmisores </a:t>
            </a:r>
            <a:r>
              <a:rPr lang="es-ES" sz="2800" dirty="0"/>
              <a:t>de un circuito se </a:t>
            </a:r>
            <a:r>
              <a:rPr lang="es-ES" sz="2800" dirty="0" smtClean="0"/>
              <a:t>dupliquen </a:t>
            </a:r>
            <a:r>
              <a:rPr lang="es-ES" sz="2800" dirty="0"/>
              <a:t>cada 2 </a:t>
            </a:r>
            <a:r>
              <a:rPr lang="es-ES" sz="2800" dirty="0" smtClean="0"/>
              <a:t>años.</a:t>
            </a:r>
          </a:p>
          <a:p>
            <a:r>
              <a:rPr lang="es-ES" sz="2800" dirty="0" err="1" smtClean="0"/>
              <a:t>Ray</a:t>
            </a:r>
            <a:r>
              <a:rPr lang="es-ES" sz="2800" dirty="0" smtClean="0"/>
              <a:t> </a:t>
            </a:r>
            <a:r>
              <a:rPr lang="es-ES" sz="2800" dirty="0" err="1" smtClean="0"/>
              <a:t>Kurzweil</a:t>
            </a:r>
            <a:r>
              <a:rPr lang="es-ES" sz="2800" dirty="0" smtClean="0"/>
              <a:t> y Peter H. </a:t>
            </a:r>
            <a:r>
              <a:rPr lang="es-ES" sz="2800" dirty="0" err="1" smtClean="0"/>
              <a:t>Diamondis</a:t>
            </a:r>
            <a:r>
              <a:rPr lang="es-ES" sz="2800" dirty="0" smtClean="0"/>
              <a:t> prometen “mejoras infinitas”. La singularidad considera infinitas esas “tecnologías exponenciales”.</a:t>
            </a:r>
            <a:endParaRPr lang="es-E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8" y="1556792"/>
            <a:ext cx="32626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8" y="4714875"/>
            <a:ext cx="326265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47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346"/>
            <a:ext cx="5410944" cy="1323422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Riesgo ecológico.</a:t>
            </a:r>
            <a:r>
              <a:rPr lang="es-ES" sz="3600" b="1" dirty="0" smtClean="0">
                <a:solidFill>
                  <a:srgbClr val="FF0000"/>
                </a:solidFill>
              </a:rPr>
              <a:t/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600" dirty="0" smtClean="0"/>
              <a:t>Era de la aceleración.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5868144" cy="5445224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Televisores, portátiles, tabletas, móviles pantallas depende de materiales críticos: indio, litio, plata, tántalo, wolframio, oro, berilio, galio, germanio paladio, rutenio.</a:t>
            </a:r>
          </a:p>
          <a:p>
            <a:r>
              <a:rPr lang="es-ES" dirty="0" smtClean="0"/>
              <a:t>Se espera  un uso masivo de materiales críticos con la legada del </a:t>
            </a:r>
            <a:r>
              <a:rPr lang="es-ES" dirty="0" err="1" smtClean="0"/>
              <a:t>IoT</a:t>
            </a:r>
            <a:r>
              <a:rPr lang="es-ES" dirty="0" smtClean="0"/>
              <a:t> (Internet de las Cosas, 40 mil millones de sensores): un mundo </a:t>
            </a:r>
            <a:r>
              <a:rPr lang="es-ES" dirty="0" err="1" smtClean="0"/>
              <a:t>interconecrtado</a:t>
            </a:r>
            <a:r>
              <a:rPr lang="es-ES" dirty="0" smtClean="0"/>
              <a:t> y controlado. </a:t>
            </a:r>
          </a:p>
          <a:p>
            <a:r>
              <a:rPr lang="es-ES" dirty="0" smtClean="0"/>
              <a:t>La velocidad 5G, tratamiento de datos con inteligencia artificial, etc., y materiales críticos nos lleva a la ley de rendimiento decrecientes.</a:t>
            </a:r>
          </a:p>
          <a:p>
            <a:r>
              <a:rPr lang="es-ES" dirty="0" smtClean="0"/>
              <a:t>La industria 4.0, el vehículo autónomo, cámaras de identificación facial, etc., nos lleva a ese Gran Hermano </a:t>
            </a:r>
            <a:r>
              <a:rPr lang="es-ES" dirty="0" err="1" smtClean="0"/>
              <a:t>hiperconectado</a:t>
            </a:r>
            <a:r>
              <a:rPr lang="es-ES" dirty="0" smtClean="0"/>
              <a:t>.  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1" y="0"/>
            <a:ext cx="294722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1" y="2204863"/>
            <a:ext cx="2947220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86" y="4037218"/>
            <a:ext cx="2990088" cy="18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019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3898"/>
            <a:ext cx="5630320" cy="68441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5100" b="1" dirty="0" smtClean="0">
                <a:solidFill>
                  <a:srgbClr val="FF0000"/>
                </a:solidFill>
              </a:rPr>
              <a:t>Riesgo para la libertad.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“En primer lugar, la </a:t>
            </a:r>
            <a:r>
              <a:rPr lang="es-ES" b="1" dirty="0" smtClean="0"/>
              <a:t>metamorfosis digital</a:t>
            </a:r>
            <a:r>
              <a:rPr lang="es-ES" dirty="0" smtClean="0"/>
              <a:t>, a diferencia de la revolución digital… </a:t>
            </a:r>
            <a:r>
              <a:rPr lang="es-ES" b="1" dirty="0" smtClean="0"/>
              <a:t>la proximidad social se emancipa de la proximidad geográfica</a:t>
            </a:r>
            <a:r>
              <a:rPr lang="es-ES" dirty="0" smtClean="0"/>
              <a:t>; la diferencia entre ficción y realidad se está difuminando y otro modo de (in)</a:t>
            </a:r>
            <a:r>
              <a:rPr lang="es-ES" dirty="0" err="1" smtClean="0"/>
              <a:t>controlabilidad</a:t>
            </a:r>
            <a:r>
              <a:rPr lang="es-ES" dirty="0" smtClean="0"/>
              <a:t> por parte del estado-nación…”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“En </a:t>
            </a:r>
            <a:r>
              <a:rPr lang="es-ES" dirty="0"/>
              <a:t>s</a:t>
            </a:r>
            <a:r>
              <a:rPr lang="es-ES" dirty="0" smtClean="0"/>
              <a:t>egundo lugar, el </a:t>
            </a:r>
            <a:r>
              <a:rPr lang="es-ES" b="1" dirty="0" smtClean="0"/>
              <a:t>“</a:t>
            </a:r>
            <a:r>
              <a:rPr lang="es-ES" b="1" dirty="0" err="1" smtClean="0"/>
              <a:t>Cogelo</a:t>
            </a:r>
            <a:r>
              <a:rPr lang="es-ES" b="1" dirty="0" smtClean="0"/>
              <a:t> todo” </a:t>
            </a:r>
            <a:r>
              <a:rPr lang="es-ES" dirty="0" smtClean="0"/>
              <a:t>es el principio revolucionario que define las prácticas de la NSA, derrocando así los principios constitucionales de libertad... En vez de buscar </a:t>
            </a:r>
            <a:r>
              <a:rPr lang="es-ES" b="1" dirty="0" smtClean="0"/>
              <a:t>una sola aguja en el pajar,</a:t>
            </a:r>
            <a:r>
              <a:rPr lang="es-ES" dirty="0" smtClean="0"/>
              <a:t> lo que se hacia era “</a:t>
            </a:r>
            <a:r>
              <a:rPr lang="es-ES" b="1" dirty="0" smtClean="0"/>
              <a:t>llevarse el pajar entero”</a:t>
            </a:r>
            <a:r>
              <a:rPr lang="es-ES" dirty="0" smtClean="0"/>
              <a:t>…  Aquello condujo a una situación </a:t>
            </a:r>
            <a:r>
              <a:rPr lang="es-ES" dirty="0"/>
              <a:t>d</a:t>
            </a:r>
            <a:r>
              <a:rPr lang="es-ES" dirty="0" smtClean="0"/>
              <a:t>e espionaje y vigilancia… fuera de control”. </a:t>
            </a:r>
          </a:p>
          <a:p>
            <a:pPr marL="0" indent="0">
              <a:buNone/>
            </a:pPr>
            <a:r>
              <a:rPr lang="es-ES" dirty="0" smtClean="0"/>
              <a:t>Ulrich Beck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13" y="4005064"/>
            <a:ext cx="34661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64" y="980728"/>
            <a:ext cx="3466148" cy="2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479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Marta </a:t>
            </a:r>
            <a:r>
              <a:rPr lang="es-ES" sz="3200" dirty="0" err="1"/>
              <a:t>Peirano</a:t>
            </a:r>
            <a:r>
              <a:rPr lang="es-ES" sz="3200" dirty="0"/>
              <a:t>: “Internet no es el problema, la extracción de datos es el problema”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68629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Estamos en un modelo industrial en el que los únicos que tienen capacidad de ejecutar legislación sobre las tecnologías son las tecnologías </a:t>
            </a:r>
            <a:r>
              <a:rPr lang="es-ES" b="1" i="1" dirty="0" smtClean="0"/>
              <a:t>mismas.</a:t>
            </a:r>
            <a:endParaRPr lang="es-ES" b="1" i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2586544"/>
            <a:ext cx="86853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El riesgo para la </a:t>
            </a:r>
            <a:r>
              <a:rPr lang="es-ES" sz="3200" dirty="0" smtClean="0"/>
              <a:t>libertad</a:t>
            </a:r>
          </a:p>
          <a:p>
            <a:r>
              <a:rPr lang="es-ES" sz="2400" dirty="0" smtClean="0"/>
              <a:t>Ulrich Beck</a:t>
            </a:r>
            <a:endParaRPr lang="es-ES" sz="2400" dirty="0"/>
          </a:p>
          <a:p>
            <a:r>
              <a:rPr lang="es-ES" dirty="0"/>
              <a:t>Cuando el Estado democrático, con la colaboración de las grandes corporaciones digitales, espía de forma global para optimizar su seguridad ante cualquier amenaza, ¿quién defenderá los derechos individuales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/>
              <a:t>En el caso del </a:t>
            </a:r>
            <a:r>
              <a:rPr lang="es-ES" b="1" dirty="0"/>
              <a:t>riesgo nuclear, </a:t>
            </a:r>
            <a:r>
              <a:rPr lang="es-ES" dirty="0"/>
              <a:t>los accidentes de Chernóbil y de Fukushima han suscitado un debate público. En el caso del riesgo para la libertad, por el contrario, lo decisivo no fue el </a:t>
            </a:r>
            <a:r>
              <a:rPr lang="es-ES" b="1" dirty="0"/>
              <a:t>caso catastrófi</a:t>
            </a:r>
            <a:r>
              <a:rPr lang="es-ES" dirty="0"/>
              <a:t>co, puesto que aquí la catástrofe sería la hegemonía del control impuesta en el nivel </a:t>
            </a:r>
            <a:r>
              <a:rPr lang="es-ES" dirty="0" smtClean="0"/>
              <a:t>global, </a:t>
            </a:r>
            <a:r>
              <a:rPr lang="es-ES" dirty="0"/>
              <a:t>es decir: en realidad, la desaparición del riesgo </a:t>
            </a:r>
            <a:r>
              <a:rPr lang="es-ES" dirty="0" smtClean="0"/>
              <a:t>tal…  </a:t>
            </a:r>
            <a:r>
              <a:rPr lang="es-ES" dirty="0"/>
              <a:t>Dicho de otro modo: </a:t>
            </a:r>
            <a:r>
              <a:rPr lang="es-ES" b="1" dirty="0"/>
              <a:t>la catástrofe habría ocurrido, </a:t>
            </a:r>
            <a:r>
              <a:rPr lang="es-ES" dirty="0"/>
              <a:t>pero nadie se habría dado cuenta</a:t>
            </a:r>
            <a:r>
              <a:rPr lang="es-ES" dirty="0" smtClean="0"/>
              <a:t>.</a:t>
            </a:r>
          </a:p>
          <a:p>
            <a:r>
              <a:rPr lang="es-ES" dirty="0"/>
              <a:t>En el caso del riesgo para la libertad, lo que se pone en tela de juicio son las posibilidades de control de los propios Estados nacionales democráticos; en los demás casos, los cálculos de probabilidad, la protección de las compañías de seguros, etcétera</a:t>
            </a:r>
            <a:r>
              <a:rPr lang="es-ES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0" y="116632"/>
            <a:ext cx="2555776" cy="25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3622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2280</Words>
  <Application>Microsoft Office PowerPoint</Application>
  <PresentationFormat>Presentación en pantalla (4:3)</PresentationFormat>
  <Paragraphs>165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Las tecnologías exponenciales. ¿Sueños ambientales o pesadillas sociales?</vt:lpstr>
      <vt:lpstr>Índice.</vt:lpstr>
      <vt:lpstr>¿Qué son las tecnologías exponenciales? ¿Cómo poner en marcha evaluaciones fiables de tecnologías peligrosas? ¡Riesgos existenciales para la humanidad!</vt:lpstr>
      <vt:lpstr>De los años 80… “optimismo tecnológico”…</vt:lpstr>
      <vt:lpstr>30 años después de Informe Brundtland, …“arrogante optimismo de singularidad”. </vt:lpstr>
      <vt:lpstr>Tecnologías exponenciales. La revolución digital y “salvación” ecológica. </vt:lpstr>
      <vt:lpstr>Riesgo ecológico. Era de la aceleración.</vt:lpstr>
      <vt:lpstr>Diapositiva 8</vt:lpstr>
      <vt:lpstr>Diapositiva 9</vt:lpstr>
      <vt:lpstr>Diapositiva 10</vt:lpstr>
      <vt:lpstr>La catástrofe para la libertad es, a diferencia de la tecnología nuclear, ¡que no haya accidente!  El fallo es visibilizar lo invisible, la catástrofe es esa invisibilidad</vt:lpstr>
      <vt:lpstr>¡Pesadillas sociales aterradoras!</vt:lpstr>
      <vt:lpstr>¿Dónde guardan todos nuestros datos?</vt:lpstr>
      <vt:lpstr>Tecnologías exponenciales y Colapso!!! Buscar en Google “Collapse Economic”. Resultado En 2018, 38.000.000  entrada. 2020, 23.1.2020: 188.000,000 entradas. “Collapse Ecology” 17.400.000 entradas. </vt:lpstr>
      <vt:lpstr>Tecnología modifica nuestra comprensión y la dignidad como especie. ¿Qué fundamentos tiene los derechos humanos?</vt:lpstr>
      <vt:lpstr>El mundo digital… ideal para “mago negros” de la magia del caos.</vt:lpstr>
      <vt:lpstr>Bondades del cíber-espacio.</vt:lpstr>
      <vt:lpstr>El desarrollo explosivo de la tecnología digital se percibe como algo inquietante. Se ven, a la vez, oportunidades y riesgos, de iguales o mayor magnitud.  El informe Brundtland (1984) se apresuró en posibles efectos beneficiosos… nadie contemplo el desarrollo exponencial.</vt:lpstr>
      <vt:lpstr>La tecnificación de la naturaleza humana y adiós al sujeto moderno.</vt:lpstr>
      <vt:lpstr>Diagnóstico digital.  ¡Doctor Watson de IBM! </vt:lpstr>
      <vt:lpstr>¿Sueños o pesadillas?</vt:lpstr>
      <vt:lpstr>Describe tecnología para satisfacer un planeta con 10.000 millones habitante.  </vt:lpstr>
      <vt:lpstr>Diapositiva 23</vt:lpstr>
      <vt:lpstr>Diapositiva 24</vt:lpstr>
      <vt:lpstr>Pesadillas sociales.</vt:lpstr>
      <vt:lpstr>Evaluar riesgos existenciales. CSER –Universidad Cambridge The Centre for the Study of Existential Risk</vt:lpstr>
      <vt:lpstr>Digital Future Society. Tecno-ética, humanismo tecnológico…  …teníamos la bioética!</vt:lpstr>
      <vt:lpstr>Riesgos emergentes Comisión europea. Comité Científico de la Comisión Europea sobre Salud, Medio Ambiente y Riesgos Emergentes (SCHEER)  </vt:lpstr>
      <vt:lpstr>Diapositiva 29</vt:lpstr>
      <vt:lpstr>¿Son sostenibles las atroces eco-fantasías?</vt:lpstr>
      <vt:lpstr>Diapositiva 31</vt:lpstr>
      <vt:lpstr>Paradigma cartesiano-mecanicista-provinciano versus goetheniano. Una crisis filosófica</vt:lpstr>
      <vt:lpstr>Píndaro: eres el que será.  El hombre tiene la faena de hacerse a si mismo. </vt:lpstr>
      <vt:lpstr>Diapositiva 34</vt:lpstr>
      <vt:lpstr>Pensamiento dualista occidental es dogmático, conflictivo (a favor /en contra), reduccionistas. El pensar oriental es armónico, integrador…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Ortega</dc:creator>
  <cp:lastModifiedBy>Luis</cp:lastModifiedBy>
  <cp:revision>120</cp:revision>
  <dcterms:created xsi:type="dcterms:W3CDTF">2019-10-28T09:21:12Z</dcterms:created>
  <dcterms:modified xsi:type="dcterms:W3CDTF">2020-01-27T11:43:29Z</dcterms:modified>
</cp:coreProperties>
</file>